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57" r:id="rId6"/>
    <p:sldId id="268" r:id="rId7"/>
    <p:sldId id="258" r:id="rId8"/>
    <p:sldId id="259" r:id="rId9"/>
    <p:sldId id="260" r:id="rId10"/>
    <p:sldId id="262" r:id="rId11"/>
    <p:sldId id="263" r:id="rId12"/>
    <p:sldId id="271" r:id="rId13"/>
    <p:sldId id="282" r:id="rId14"/>
    <p:sldId id="272" r:id="rId15"/>
    <p:sldId id="267" r:id="rId16"/>
    <p:sldId id="269" r:id="rId17"/>
    <p:sldId id="281" r:id="rId18"/>
    <p:sldId id="270" r:id="rId19"/>
    <p:sldId id="273" r:id="rId20"/>
    <p:sldId id="274" r:id="rId21"/>
    <p:sldId id="275" r:id="rId22"/>
    <p:sldId id="278" r:id="rId23"/>
    <p:sldId id="277" r:id="rId24"/>
    <p:sldId id="276" r:id="rId25"/>
    <p:sldId id="279" r:id="rId26"/>
    <p:sldId id="261" r:id="rId27"/>
    <p:sldId id="265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384F59-BB35-498B-8F69-E8A7BED8F6E8}" v="47" dt="2020-01-20T19:06:00.903"/>
  </p1510:revLst>
</p1510:revInfo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291" autoAdjust="0"/>
  </p:normalViewPr>
  <p:slideViewPr>
    <p:cSldViewPr snapToGrid="0" showGuides="1">
      <p:cViewPr varScale="1">
        <p:scale>
          <a:sx n="76" d="100"/>
          <a:sy n="76" d="100"/>
        </p:scale>
        <p:origin x="126" y="76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44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3-155F-4FD1-83DF-8895FBE52F34}"/>
            </c:ext>
          </c:extLst>
        </c:ser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Sheet1!$B$2:$B$13</c:f>
              <c:numCache>
                <c:formatCode>[$$-409]#,##0</c:formatCode>
                <c:ptCount val="12"/>
                <c:pt idx="0">
                  <c:v>29040</c:v>
                </c:pt>
                <c:pt idx="1">
                  <c:v>31856</c:v>
                </c:pt>
                <c:pt idx="2">
                  <c:v>32758</c:v>
                </c:pt>
                <c:pt idx="3">
                  <c:v>33887</c:v>
                </c:pt>
                <c:pt idx="4">
                  <c:v>39304</c:v>
                </c:pt>
                <c:pt idx="5">
                  <c:v>35231</c:v>
                </c:pt>
                <c:pt idx="6">
                  <c:v>31485</c:v>
                </c:pt>
                <c:pt idx="7">
                  <c:v>33137</c:v>
                </c:pt>
                <c:pt idx="8">
                  <c:v>38118</c:v>
                </c:pt>
                <c:pt idx="9">
                  <c:v>40985</c:v>
                </c:pt>
                <c:pt idx="10">
                  <c:v>38533</c:v>
                </c:pt>
                <c:pt idx="11">
                  <c:v>41646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5F-4FD1-83DF-8895FBE52F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March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0-8E97-49F0-924C-129D8DFBA1B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1-8E97-49F0-924C-129D8DFBA1B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Sheet1!$F$2:$F$13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2-8E97-49F0-924C-129D8DFBA1B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Column5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Sheet1!$G$2:$G$13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3-8E97-49F0-924C-129D8DFBA1B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Column6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Sheet1!$H$2:$H$13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4-8E97-49F0-924C-129D8DFBA1B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Column7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Sheet1!$I$2:$I$13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5-8E97-49F0-924C-129D8DFBA1BD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Column8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Sheet1!$J$2:$J$13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6-8E97-49F0-924C-129D8DFBA1BD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Column9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Sheet1!$K$2:$K$13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7-8E97-49F0-924C-129D8DFBA1BD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Column10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Sheet1!$L$2:$L$13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8-8E97-49F0-924C-129D8DFBA1BD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Column11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Sheet1!$M$2:$M$13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9-8E97-49F0-924C-129D8DFBA1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571106472"/>
        <c:axId val="571108768"/>
        <c:axId val="0"/>
      </c:bar3DChart>
      <c:catAx>
        <c:axId val="571106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108768"/>
        <c:crosses val="autoZero"/>
        <c:auto val="1"/>
        <c:lblAlgn val="ctr"/>
        <c:lblOffset val="100"/>
        <c:noMultiLvlLbl val="0"/>
      </c:catAx>
      <c:valAx>
        <c:axId val="571108768"/>
        <c:scaling>
          <c:orientation val="minMax"/>
          <c:max val="50000"/>
        </c:scaling>
        <c:delete val="0"/>
        <c:axPos val="l"/>
        <c:majorGridlines>
          <c:spPr>
            <a:ln w="12700" cap="flat" cmpd="sng" algn="ctr">
              <a:solidFill>
                <a:schemeClr val="bg2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>
            <a:solidFill>
              <a:schemeClr val="bg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106472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9FB0DB-6E14-4D38-930B-E188F6E13C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DB5971-2675-487B-9E88-02DB3F19D0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8B8F3-31C2-4698-B74C-D5D76CFD8ACD}" type="datetimeFigureOut">
              <a:rPr lang="ru-RU" smtClean="0"/>
              <a:t>28.01.2020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F2125-3128-41A1-8437-EB29536F4D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63736B-7E4B-4A53-8310-E0970E67F8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B18F8-B739-4178-8D2D-879F4A27DC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2907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ru-RU" smtClean="0"/>
              <a:t>28.01.2020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230445E-A660-448A-B4DC-782AD0E5DA6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33191" y="0"/>
            <a:ext cx="9155634" cy="6858000"/>
          </a:xfrm>
          <a:custGeom>
            <a:avLst/>
            <a:gdLst>
              <a:gd name="connsiteX0" fmla="*/ 6450330 w 8969375"/>
              <a:gd name="connsiteY0" fmla="*/ 3511550 h 6858000"/>
              <a:gd name="connsiteX1" fmla="*/ 8969375 w 8969375"/>
              <a:gd name="connsiteY1" fmla="*/ 3511550 h 6858000"/>
              <a:gd name="connsiteX2" fmla="*/ 8969375 w 8969375"/>
              <a:gd name="connsiteY2" fmla="*/ 6858000 h 6858000"/>
              <a:gd name="connsiteX3" fmla="*/ 5010150 w 8969375"/>
              <a:gd name="connsiteY3" fmla="*/ 6858000 h 6858000"/>
              <a:gd name="connsiteX4" fmla="*/ 1915160 w 8969375"/>
              <a:gd name="connsiteY4" fmla="*/ 3511550 h 6858000"/>
              <a:gd name="connsiteX5" fmla="*/ 3404870 w 8969375"/>
              <a:gd name="connsiteY5" fmla="*/ 3511550 h 6858000"/>
              <a:gd name="connsiteX6" fmla="*/ 1964690 w 8969375"/>
              <a:gd name="connsiteY6" fmla="*/ 6858000 h 6858000"/>
              <a:gd name="connsiteX7" fmla="*/ 474980 w 8969375"/>
              <a:gd name="connsiteY7" fmla="*/ 6858000 h 6858000"/>
              <a:gd name="connsiteX8" fmla="*/ 7961630 w 8969375"/>
              <a:gd name="connsiteY8" fmla="*/ 0 h 6858000"/>
              <a:gd name="connsiteX9" fmla="*/ 8969375 w 8969375"/>
              <a:gd name="connsiteY9" fmla="*/ 0 h 6858000"/>
              <a:gd name="connsiteX10" fmla="*/ 8969375 w 8969375"/>
              <a:gd name="connsiteY10" fmla="*/ 3346450 h 6858000"/>
              <a:gd name="connsiteX11" fmla="*/ 6521450 w 8969375"/>
              <a:gd name="connsiteY11" fmla="*/ 3346450 h 6858000"/>
              <a:gd name="connsiteX12" fmla="*/ 5163820 w 8969375"/>
              <a:gd name="connsiteY12" fmla="*/ 0 h 6858000"/>
              <a:gd name="connsiteX13" fmla="*/ 7726680 w 8969375"/>
              <a:gd name="connsiteY13" fmla="*/ 0 h 6858000"/>
              <a:gd name="connsiteX14" fmla="*/ 4775200 w 8969375"/>
              <a:gd name="connsiteY14" fmla="*/ 6858000 h 6858000"/>
              <a:gd name="connsiteX15" fmla="*/ 2213610 w 8969375"/>
              <a:gd name="connsiteY15" fmla="*/ 6858000 h 6858000"/>
              <a:gd name="connsiteX16" fmla="*/ 3426460 w 8969375"/>
              <a:gd name="connsiteY16" fmla="*/ 0 h 6858000"/>
              <a:gd name="connsiteX17" fmla="*/ 4916170 w 8969375"/>
              <a:gd name="connsiteY17" fmla="*/ 0 h 6858000"/>
              <a:gd name="connsiteX18" fmla="*/ 3475990 w 8969375"/>
              <a:gd name="connsiteY18" fmla="*/ 3346450 h 6858000"/>
              <a:gd name="connsiteX19" fmla="*/ 1986280 w 8969375"/>
              <a:gd name="connsiteY19" fmla="*/ 3346450 h 6858000"/>
              <a:gd name="connsiteX20" fmla="*/ 0 w 8969375"/>
              <a:gd name="connsiteY20" fmla="*/ 0 h 6858000"/>
              <a:gd name="connsiteX21" fmla="*/ 3195320 w 8969375"/>
              <a:gd name="connsiteY21" fmla="*/ 0 h 6858000"/>
              <a:gd name="connsiteX22" fmla="*/ 243840 w 8969375"/>
              <a:gd name="connsiteY22" fmla="*/ 6858000 h 6858000"/>
              <a:gd name="connsiteX23" fmla="*/ 0 w 8969375"/>
              <a:gd name="connsiteY23" fmla="*/ 6858000 h 6858000"/>
              <a:gd name="connsiteX0" fmla="*/ 6604567 w 9123612"/>
              <a:gd name="connsiteY0" fmla="*/ 3511550 h 6858000"/>
              <a:gd name="connsiteX1" fmla="*/ 9123612 w 9123612"/>
              <a:gd name="connsiteY1" fmla="*/ 3511550 h 6858000"/>
              <a:gd name="connsiteX2" fmla="*/ 9123612 w 9123612"/>
              <a:gd name="connsiteY2" fmla="*/ 6858000 h 6858000"/>
              <a:gd name="connsiteX3" fmla="*/ 5164387 w 9123612"/>
              <a:gd name="connsiteY3" fmla="*/ 6858000 h 6858000"/>
              <a:gd name="connsiteX4" fmla="*/ 6604567 w 9123612"/>
              <a:gd name="connsiteY4" fmla="*/ 3511550 h 6858000"/>
              <a:gd name="connsiteX5" fmla="*/ 2069397 w 9123612"/>
              <a:gd name="connsiteY5" fmla="*/ 3511550 h 6858000"/>
              <a:gd name="connsiteX6" fmla="*/ 3559107 w 9123612"/>
              <a:gd name="connsiteY6" fmla="*/ 3511550 h 6858000"/>
              <a:gd name="connsiteX7" fmla="*/ 2118927 w 9123612"/>
              <a:gd name="connsiteY7" fmla="*/ 6858000 h 6858000"/>
              <a:gd name="connsiteX8" fmla="*/ 629217 w 9123612"/>
              <a:gd name="connsiteY8" fmla="*/ 6858000 h 6858000"/>
              <a:gd name="connsiteX9" fmla="*/ 2069397 w 9123612"/>
              <a:gd name="connsiteY9" fmla="*/ 3511550 h 6858000"/>
              <a:gd name="connsiteX10" fmla="*/ 8115867 w 9123612"/>
              <a:gd name="connsiteY10" fmla="*/ 0 h 6858000"/>
              <a:gd name="connsiteX11" fmla="*/ 9123612 w 9123612"/>
              <a:gd name="connsiteY11" fmla="*/ 0 h 6858000"/>
              <a:gd name="connsiteX12" fmla="*/ 9123612 w 9123612"/>
              <a:gd name="connsiteY12" fmla="*/ 3346450 h 6858000"/>
              <a:gd name="connsiteX13" fmla="*/ 6675687 w 9123612"/>
              <a:gd name="connsiteY13" fmla="*/ 3346450 h 6858000"/>
              <a:gd name="connsiteX14" fmla="*/ 8115867 w 9123612"/>
              <a:gd name="connsiteY14" fmla="*/ 0 h 6858000"/>
              <a:gd name="connsiteX15" fmla="*/ 5318057 w 9123612"/>
              <a:gd name="connsiteY15" fmla="*/ 0 h 6858000"/>
              <a:gd name="connsiteX16" fmla="*/ 7880917 w 9123612"/>
              <a:gd name="connsiteY16" fmla="*/ 0 h 6858000"/>
              <a:gd name="connsiteX17" fmla="*/ 4929437 w 9123612"/>
              <a:gd name="connsiteY17" fmla="*/ 6858000 h 6858000"/>
              <a:gd name="connsiteX18" fmla="*/ 2367847 w 9123612"/>
              <a:gd name="connsiteY18" fmla="*/ 6858000 h 6858000"/>
              <a:gd name="connsiteX19" fmla="*/ 5318057 w 9123612"/>
              <a:gd name="connsiteY19" fmla="*/ 0 h 6858000"/>
              <a:gd name="connsiteX20" fmla="*/ 3580697 w 9123612"/>
              <a:gd name="connsiteY20" fmla="*/ 0 h 6858000"/>
              <a:gd name="connsiteX21" fmla="*/ 5070407 w 9123612"/>
              <a:gd name="connsiteY21" fmla="*/ 0 h 6858000"/>
              <a:gd name="connsiteX22" fmla="*/ 3630227 w 9123612"/>
              <a:gd name="connsiteY22" fmla="*/ 3346450 h 6858000"/>
              <a:gd name="connsiteX23" fmla="*/ 2140517 w 9123612"/>
              <a:gd name="connsiteY23" fmla="*/ 3346450 h 6858000"/>
              <a:gd name="connsiteX24" fmla="*/ 3580697 w 9123612"/>
              <a:gd name="connsiteY24" fmla="*/ 0 h 6858000"/>
              <a:gd name="connsiteX25" fmla="*/ 154237 w 9123612"/>
              <a:gd name="connsiteY25" fmla="*/ 0 h 6858000"/>
              <a:gd name="connsiteX26" fmla="*/ 3349557 w 9123612"/>
              <a:gd name="connsiteY26" fmla="*/ 0 h 6858000"/>
              <a:gd name="connsiteX27" fmla="*/ 398077 w 9123612"/>
              <a:gd name="connsiteY27" fmla="*/ 6858000 h 6858000"/>
              <a:gd name="connsiteX28" fmla="*/ 0 w 9123612"/>
              <a:gd name="connsiteY28" fmla="*/ 6858000 h 6858000"/>
              <a:gd name="connsiteX29" fmla="*/ 154237 w 9123612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18625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18625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054197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054197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lnTo>
                  <a:pt x="6636589" y="351155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lnTo>
                  <a:pt x="2101419" y="351155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lnTo>
                  <a:pt x="8147889" y="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lnTo>
                  <a:pt x="5350079" y="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lnTo>
                  <a:pt x="3612719" y="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lnTo>
                  <a:pt x="29472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A6B740BD-8499-412C-AE4E-A4AD7F73100E}"/>
              </a:ext>
            </a:extLst>
          </p:cNvPr>
          <p:cNvSpPr/>
          <p:nvPr/>
        </p:nvSpPr>
        <p:spPr>
          <a:xfrm>
            <a:off x="-10852" y="3369468"/>
            <a:ext cx="3722400" cy="144000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10DFD8C-544F-465B-8315-8B3AA8B9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21" y="1096344"/>
            <a:ext cx="10510754" cy="2281355"/>
          </a:xfrm>
        </p:spPr>
        <p:txBody>
          <a:bodyPr>
            <a:no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ru-RU" dirty="0"/>
            </a:br>
            <a:r>
              <a:rPr lang="en-US" dirty="0"/>
              <a:t>TITLE</a:t>
            </a:r>
            <a:endParaRPr lang="ru-RU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A4843534-A750-4D01-BC62-26CD9AEA6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0021" y="3773554"/>
            <a:ext cx="10090287" cy="1101897"/>
          </a:xfrm>
        </p:spPr>
        <p:txBody>
          <a:bodyPr>
            <a:noAutofit/>
          </a:bodyPr>
          <a:lstStyle>
            <a:lvl1pPr marL="0" indent="0" algn="l">
              <a:buNone/>
              <a:defRPr sz="35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F8E7B25A-0A4A-430B-903E-76193E2954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021" y="5451784"/>
            <a:ext cx="4367531" cy="324417"/>
          </a:xfrm>
        </p:spPr>
        <p:txBody>
          <a:bodyPr>
            <a:noAutofit/>
          </a:bodyPr>
          <a:lstStyle>
            <a:lvl1pPr marL="0" indent="0" algn="l">
              <a:buNone/>
              <a:defRPr sz="2200" b="1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B88F3A2A-BD60-4F82-8064-8B157AF4DD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0021" y="5105536"/>
            <a:ext cx="4367531" cy="324417"/>
          </a:xfrm>
        </p:spPr>
        <p:txBody>
          <a:bodyPr>
            <a:noAutofit/>
          </a:bodyPr>
          <a:lstStyle>
            <a:lvl1pPr marL="0" indent="0" algn="l">
              <a:buNone/>
              <a:defRPr sz="22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</a:p>
        </p:txBody>
      </p:sp>
    </p:spTree>
    <p:extLst>
      <p:ext uri="{BB962C8B-B14F-4D97-AF65-F5344CB8AC3E}">
        <p14:creationId xmlns:p14="http://schemas.microsoft.com/office/powerpoint/2010/main" val="3768363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88BA6D96-EFE3-4743-8FB5-544E9692D11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" y="0"/>
            <a:ext cx="9155429" cy="6858000"/>
          </a:xfrm>
          <a:custGeom>
            <a:avLst/>
            <a:gdLst>
              <a:gd name="connsiteX0" fmla="*/ 5490209 w 9155429"/>
              <a:gd name="connsiteY0" fmla="*/ 3511550 h 6858000"/>
              <a:gd name="connsiteX1" fmla="*/ 6979919 w 9155429"/>
              <a:gd name="connsiteY1" fmla="*/ 3511550 h 6858000"/>
              <a:gd name="connsiteX2" fmla="*/ 5541009 w 9155429"/>
              <a:gd name="connsiteY2" fmla="*/ 6858000 h 6858000"/>
              <a:gd name="connsiteX3" fmla="*/ 4050029 w 9155429"/>
              <a:gd name="connsiteY3" fmla="*/ 6858000 h 6858000"/>
              <a:gd name="connsiteX4" fmla="*/ 0 w 9155429"/>
              <a:gd name="connsiteY4" fmla="*/ 3511550 h 6858000"/>
              <a:gd name="connsiteX5" fmla="*/ 2444750 w 9155429"/>
              <a:gd name="connsiteY5" fmla="*/ 3511550 h 6858000"/>
              <a:gd name="connsiteX6" fmla="*/ 1004570 w 9155429"/>
              <a:gd name="connsiteY6" fmla="*/ 6858000 h 6858000"/>
              <a:gd name="connsiteX7" fmla="*/ 0 w 9155429"/>
              <a:gd name="connsiteY7" fmla="*/ 6858000 h 6858000"/>
              <a:gd name="connsiteX8" fmla="*/ 7001509 w 9155429"/>
              <a:gd name="connsiteY8" fmla="*/ 1 h 6858000"/>
              <a:gd name="connsiteX9" fmla="*/ 8491219 w 9155429"/>
              <a:gd name="connsiteY9" fmla="*/ 1 h 6858000"/>
              <a:gd name="connsiteX10" fmla="*/ 7051039 w 9155429"/>
              <a:gd name="connsiteY10" fmla="*/ 3346450 h 6858000"/>
              <a:gd name="connsiteX11" fmla="*/ 5561329 w 9155429"/>
              <a:gd name="connsiteY11" fmla="*/ 3346450 h 6858000"/>
              <a:gd name="connsiteX12" fmla="*/ 8722359 w 9155429"/>
              <a:gd name="connsiteY12" fmla="*/ 0 h 6858000"/>
              <a:gd name="connsiteX13" fmla="*/ 9155429 w 9155429"/>
              <a:gd name="connsiteY13" fmla="*/ 0 h 6858000"/>
              <a:gd name="connsiteX14" fmla="*/ 6203949 w 9155429"/>
              <a:gd name="connsiteY14" fmla="*/ 6858000 h 6858000"/>
              <a:gd name="connsiteX15" fmla="*/ 5772149 w 9155429"/>
              <a:gd name="connsiteY15" fmla="*/ 6858000 h 6858000"/>
              <a:gd name="connsiteX16" fmla="*/ 4190999 w 9155429"/>
              <a:gd name="connsiteY16" fmla="*/ 0 h 6858000"/>
              <a:gd name="connsiteX17" fmla="*/ 6753859 w 9155429"/>
              <a:gd name="connsiteY17" fmla="*/ 0 h 6858000"/>
              <a:gd name="connsiteX18" fmla="*/ 3802379 w 9155429"/>
              <a:gd name="connsiteY18" fmla="*/ 6858000 h 6858000"/>
              <a:gd name="connsiteX19" fmla="*/ 1239520 w 9155429"/>
              <a:gd name="connsiteY19" fmla="*/ 6858000 h 6858000"/>
              <a:gd name="connsiteX20" fmla="*/ 0 w 9155429"/>
              <a:gd name="connsiteY20" fmla="*/ 0 h 6858000"/>
              <a:gd name="connsiteX21" fmla="*/ 3956050 w 9155429"/>
              <a:gd name="connsiteY21" fmla="*/ 0 h 6858000"/>
              <a:gd name="connsiteX22" fmla="*/ 2515869 w 9155429"/>
              <a:gd name="connsiteY22" fmla="*/ 3346450 h 6858000"/>
              <a:gd name="connsiteX23" fmla="*/ 0 w 9155429"/>
              <a:gd name="connsiteY23" fmla="*/ 3346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429" h="6858000">
                <a:moveTo>
                  <a:pt x="5490209" y="3511550"/>
                </a:moveTo>
                <a:lnTo>
                  <a:pt x="6979919" y="3511550"/>
                </a:lnTo>
                <a:lnTo>
                  <a:pt x="5541009" y="6858000"/>
                </a:lnTo>
                <a:lnTo>
                  <a:pt x="4050029" y="6858000"/>
                </a:lnTo>
                <a:close/>
                <a:moveTo>
                  <a:pt x="0" y="3511550"/>
                </a:moveTo>
                <a:lnTo>
                  <a:pt x="2444750" y="3511550"/>
                </a:lnTo>
                <a:lnTo>
                  <a:pt x="1004570" y="6858000"/>
                </a:lnTo>
                <a:lnTo>
                  <a:pt x="0" y="6858000"/>
                </a:lnTo>
                <a:close/>
                <a:moveTo>
                  <a:pt x="7001509" y="1"/>
                </a:moveTo>
                <a:lnTo>
                  <a:pt x="8491219" y="1"/>
                </a:lnTo>
                <a:lnTo>
                  <a:pt x="7051039" y="3346450"/>
                </a:lnTo>
                <a:lnTo>
                  <a:pt x="5561329" y="3346450"/>
                </a:lnTo>
                <a:close/>
                <a:moveTo>
                  <a:pt x="8722359" y="0"/>
                </a:moveTo>
                <a:lnTo>
                  <a:pt x="9155429" y="0"/>
                </a:lnTo>
                <a:lnTo>
                  <a:pt x="6203949" y="6858000"/>
                </a:lnTo>
                <a:lnTo>
                  <a:pt x="5772149" y="6858000"/>
                </a:lnTo>
                <a:close/>
                <a:moveTo>
                  <a:pt x="4190999" y="0"/>
                </a:moveTo>
                <a:lnTo>
                  <a:pt x="6753859" y="0"/>
                </a:lnTo>
                <a:lnTo>
                  <a:pt x="3802379" y="6858000"/>
                </a:lnTo>
                <a:lnTo>
                  <a:pt x="1239520" y="6858000"/>
                </a:lnTo>
                <a:close/>
                <a:moveTo>
                  <a:pt x="0" y="0"/>
                </a:moveTo>
                <a:lnTo>
                  <a:pt x="3956050" y="0"/>
                </a:lnTo>
                <a:lnTo>
                  <a:pt x="2515869" y="3346450"/>
                </a:lnTo>
                <a:lnTo>
                  <a:pt x="0" y="33464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4" name="Graphic 19">
            <a:extLst>
              <a:ext uri="{FF2B5EF4-FFF2-40B4-BE49-F238E27FC236}">
                <a16:creationId xmlns:a16="http://schemas.microsoft.com/office/drawing/2014/main" id="{97347B99-304D-468D-B6F0-9D59E6077A64}"/>
              </a:ext>
            </a:extLst>
          </p:cNvPr>
          <p:cNvSpPr/>
          <p:nvPr userDrawn="1"/>
        </p:nvSpPr>
        <p:spPr>
          <a:xfrm flipH="1">
            <a:off x="9004387" y="3285679"/>
            <a:ext cx="3191256" cy="146304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B615286-AF88-4751-9BF6-3F030092F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2372" y="973512"/>
            <a:ext cx="4183939" cy="2281355"/>
          </a:xfrm>
        </p:spPr>
        <p:txBody>
          <a:bodyPr>
            <a:noAutofit/>
          </a:bodyPr>
          <a:lstStyle>
            <a:lvl1pPr algn="r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  <a:endParaRPr lang="ru-RU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E15D97E-2723-48C3-B835-65DB0286DB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0540" y="3675708"/>
            <a:ext cx="3135771" cy="1101897"/>
          </a:xfrm>
        </p:spPr>
        <p:txBody>
          <a:bodyPr>
            <a:noAutofit/>
          </a:bodyPr>
          <a:lstStyle>
            <a:lvl1pPr marL="0" indent="0" algn="r">
              <a:buNone/>
              <a:defRPr sz="35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Alexander</a:t>
            </a:r>
            <a:br>
              <a:rPr lang="en-US" dirty="0"/>
            </a:br>
            <a:r>
              <a:rPr lang="en-US" dirty="0" err="1"/>
              <a:t>Martensson</a:t>
            </a:r>
            <a:endParaRPr lang="en-US" dirty="0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4D45CEBA-121A-426A-897A-9E3CDC5F5C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08780" y="5019264"/>
            <a:ext cx="4367531" cy="474519"/>
          </a:xfrm>
        </p:spPr>
        <p:txBody>
          <a:bodyPr>
            <a:noAutofit/>
          </a:bodyPr>
          <a:lstStyle>
            <a:lvl1pPr marL="0" indent="0" algn="r">
              <a:buNone/>
              <a:defRPr sz="22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678-555-0128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0767B0C7-7BD9-4BF1-8D3D-91DED2380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8780" y="4805882"/>
            <a:ext cx="4367531" cy="288000"/>
          </a:xfrm>
        </p:spPr>
        <p:txBody>
          <a:bodyPr>
            <a:noAutofit/>
          </a:bodyPr>
          <a:lstStyle>
            <a:lvl1pPr marL="0" indent="0" algn="r">
              <a:buNone/>
              <a:defRPr sz="14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26B74744-5435-47DD-B65F-16D8E7AC15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55755" y="5685822"/>
            <a:ext cx="5920556" cy="474519"/>
          </a:xfrm>
        </p:spPr>
        <p:txBody>
          <a:bodyPr>
            <a:noAutofit/>
          </a:bodyPr>
          <a:lstStyle>
            <a:lvl1pPr marL="0" indent="0" algn="r">
              <a:buNone/>
              <a:defRPr sz="22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martensson@example.com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20815411-0E43-4B6B-92C7-6E312091AB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08780" y="5466001"/>
            <a:ext cx="4367531" cy="288000"/>
          </a:xfrm>
        </p:spPr>
        <p:txBody>
          <a:bodyPr>
            <a:noAutofit/>
          </a:bodyPr>
          <a:lstStyle>
            <a:lvl1pPr marL="0" indent="0" algn="r">
              <a:buNone/>
              <a:defRPr sz="14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15319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E43AF0D-28CB-4D3A-A944-CE3DCAAC5657}"/>
              </a:ext>
            </a:extLst>
          </p:cNvPr>
          <p:cNvSpPr/>
          <p:nvPr userDrawn="1"/>
        </p:nvSpPr>
        <p:spPr>
          <a:xfrm>
            <a:off x="3033191" y="0"/>
            <a:ext cx="9155634" cy="6858000"/>
          </a:xfrm>
          <a:custGeom>
            <a:avLst/>
            <a:gdLst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2101419 w 9155634"/>
              <a:gd name="connsiteY4" fmla="*/ 3511550 h 6858000"/>
              <a:gd name="connsiteX5" fmla="*/ 3591129 w 9155634"/>
              <a:gd name="connsiteY5" fmla="*/ 3511550 h 6858000"/>
              <a:gd name="connsiteX6" fmla="*/ 2150949 w 9155634"/>
              <a:gd name="connsiteY6" fmla="*/ 6858000 h 6858000"/>
              <a:gd name="connsiteX7" fmla="*/ 661239 w 9155634"/>
              <a:gd name="connsiteY7" fmla="*/ 6858000 h 6858000"/>
              <a:gd name="connsiteX8" fmla="*/ 8147889 w 9155634"/>
              <a:gd name="connsiteY8" fmla="*/ 0 h 6858000"/>
              <a:gd name="connsiteX9" fmla="*/ 9155634 w 9155634"/>
              <a:gd name="connsiteY9" fmla="*/ 0 h 6858000"/>
              <a:gd name="connsiteX10" fmla="*/ 9155634 w 9155634"/>
              <a:gd name="connsiteY10" fmla="*/ 3346450 h 6858000"/>
              <a:gd name="connsiteX11" fmla="*/ 6707709 w 9155634"/>
              <a:gd name="connsiteY11" fmla="*/ 3346450 h 6858000"/>
              <a:gd name="connsiteX12" fmla="*/ 5350079 w 9155634"/>
              <a:gd name="connsiteY12" fmla="*/ 0 h 6858000"/>
              <a:gd name="connsiteX13" fmla="*/ 7912939 w 9155634"/>
              <a:gd name="connsiteY13" fmla="*/ 0 h 6858000"/>
              <a:gd name="connsiteX14" fmla="*/ 4961459 w 9155634"/>
              <a:gd name="connsiteY14" fmla="*/ 6858000 h 6858000"/>
              <a:gd name="connsiteX15" fmla="*/ 2399869 w 9155634"/>
              <a:gd name="connsiteY15" fmla="*/ 6858000 h 6858000"/>
              <a:gd name="connsiteX16" fmla="*/ 3612719 w 9155634"/>
              <a:gd name="connsiteY16" fmla="*/ 0 h 6858000"/>
              <a:gd name="connsiteX17" fmla="*/ 5102429 w 9155634"/>
              <a:gd name="connsiteY17" fmla="*/ 0 h 6858000"/>
              <a:gd name="connsiteX18" fmla="*/ 3662249 w 9155634"/>
              <a:gd name="connsiteY18" fmla="*/ 3346450 h 6858000"/>
              <a:gd name="connsiteX19" fmla="*/ 2172539 w 9155634"/>
              <a:gd name="connsiteY19" fmla="*/ 3346450 h 6858000"/>
              <a:gd name="connsiteX20" fmla="*/ 2947249 w 9155634"/>
              <a:gd name="connsiteY20" fmla="*/ 0 h 6858000"/>
              <a:gd name="connsiteX21" fmla="*/ 3381579 w 9155634"/>
              <a:gd name="connsiteY21" fmla="*/ 0 h 6858000"/>
              <a:gd name="connsiteX22" fmla="*/ 430099 w 9155634"/>
              <a:gd name="connsiteY22" fmla="*/ 6858000 h 6858000"/>
              <a:gd name="connsiteX23" fmla="*/ 0 w 9155634"/>
              <a:gd name="connsiteY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A6B740BD-8499-412C-AE4E-A4AD7F73100E}"/>
              </a:ext>
            </a:extLst>
          </p:cNvPr>
          <p:cNvSpPr/>
          <p:nvPr/>
        </p:nvSpPr>
        <p:spPr>
          <a:xfrm>
            <a:off x="-10852" y="3369468"/>
            <a:ext cx="3722400" cy="144000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10DFD8C-544F-465B-8315-8B3AA8B9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21" y="1096344"/>
            <a:ext cx="10510754" cy="2281355"/>
          </a:xfrm>
        </p:spPr>
        <p:txBody>
          <a:bodyPr>
            <a:no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ru-RU" dirty="0"/>
            </a:br>
            <a:r>
              <a:rPr lang="en-US" dirty="0"/>
              <a:t>TITLE</a:t>
            </a:r>
            <a:endParaRPr lang="ru-RU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046DF3F-8EBA-4583-9F19-45C979FDA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021" y="3773554"/>
            <a:ext cx="10090287" cy="1101897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3500" b="0" i="0"/>
            </a:lvl1pPr>
          </a:lstStyle>
          <a:p>
            <a:pPr marL="228600" lvl="0" indent="-22860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6741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82713AA-FAF7-4D64-AB9D-53ACFDBF8B5B}"/>
              </a:ext>
            </a:extLst>
          </p:cNvPr>
          <p:cNvSpPr/>
          <p:nvPr userDrawn="1"/>
        </p:nvSpPr>
        <p:spPr>
          <a:xfrm>
            <a:off x="-1" y="172278"/>
            <a:ext cx="12192000" cy="6559826"/>
          </a:xfrm>
          <a:custGeom>
            <a:avLst/>
            <a:gdLst>
              <a:gd name="connsiteX0" fmla="*/ 5864259 w 12192000"/>
              <a:gd name="connsiteY0" fmla="*/ 2854132 h 6559826"/>
              <a:gd name="connsiteX1" fmla="*/ 5864259 w 12192000"/>
              <a:gd name="connsiteY1" fmla="*/ 5342062 h 6559826"/>
              <a:gd name="connsiteX2" fmla="*/ 6907 w 12192000"/>
              <a:gd name="connsiteY2" fmla="*/ 6559826 h 6559826"/>
              <a:gd name="connsiteX3" fmla="*/ 0 w 12192000"/>
              <a:gd name="connsiteY3" fmla="*/ 6559826 h 6559826"/>
              <a:gd name="connsiteX4" fmla="*/ 0 w 12192000"/>
              <a:gd name="connsiteY4" fmla="*/ 4073332 h 6559826"/>
              <a:gd name="connsiteX5" fmla="*/ 12192000 w 12192000"/>
              <a:gd name="connsiteY5" fmla="*/ 2685378 h 6559826"/>
              <a:gd name="connsiteX6" fmla="*/ 12192000 w 12192000"/>
              <a:gd name="connsiteY6" fmla="*/ 5173308 h 6559826"/>
              <a:gd name="connsiteX7" fmla="*/ 6104805 w 12192000"/>
              <a:gd name="connsiteY7" fmla="*/ 6429182 h 6559826"/>
              <a:gd name="connsiteX8" fmla="*/ 6104805 w 12192000"/>
              <a:gd name="connsiteY8" fmla="*/ 3941252 h 6559826"/>
              <a:gd name="connsiteX9" fmla="*/ 11991762 w 12192000"/>
              <a:gd name="connsiteY9" fmla="*/ 0 h 6559826"/>
              <a:gd name="connsiteX10" fmla="*/ 12192000 w 12192000"/>
              <a:gd name="connsiteY10" fmla="*/ 0 h 6559826"/>
              <a:gd name="connsiteX11" fmla="*/ 12192000 w 12192000"/>
              <a:gd name="connsiteY11" fmla="*/ 2446611 h 6559826"/>
              <a:gd name="connsiteX12" fmla="*/ 6104805 w 12192000"/>
              <a:gd name="connsiteY12" fmla="*/ 3701222 h 6559826"/>
              <a:gd name="connsiteX13" fmla="*/ 6104805 w 12192000"/>
              <a:gd name="connsiteY13" fmla="*/ 1214562 h 655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559826">
                <a:moveTo>
                  <a:pt x="5864259" y="2854132"/>
                </a:moveTo>
                <a:lnTo>
                  <a:pt x="5864259" y="5342062"/>
                </a:lnTo>
                <a:lnTo>
                  <a:pt x="6907" y="6559826"/>
                </a:lnTo>
                <a:lnTo>
                  <a:pt x="0" y="6559826"/>
                </a:lnTo>
                <a:lnTo>
                  <a:pt x="0" y="4073332"/>
                </a:lnTo>
                <a:close/>
                <a:moveTo>
                  <a:pt x="12192000" y="2685378"/>
                </a:moveTo>
                <a:lnTo>
                  <a:pt x="12192000" y="5173308"/>
                </a:lnTo>
                <a:lnTo>
                  <a:pt x="6104805" y="6429182"/>
                </a:lnTo>
                <a:lnTo>
                  <a:pt x="6104805" y="3941252"/>
                </a:lnTo>
                <a:close/>
                <a:moveTo>
                  <a:pt x="11991762" y="0"/>
                </a:moveTo>
                <a:lnTo>
                  <a:pt x="12192000" y="0"/>
                </a:lnTo>
                <a:lnTo>
                  <a:pt x="12192000" y="2446611"/>
                </a:lnTo>
                <a:lnTo>
                  <a:pt x="6104805" y="3701222"/>
                </a:lnTo>
                <a:lnTo>
                  <a:pt x="6104805" y="1214562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" y="1033272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Graphic 4">
            <a:extLst>
              <a:ext uri="{FF2B5EF4-FFF2-40B4-BE49-F238E27FC236}">
                <a16:creationId xmlns:a16="http://schemas.microsoft.com/office/drawing/2014/main" id="{2095D1D4-8CA3-4CA3-825D-088EDB51A8AE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2DB5E70B-ECC9-4800-9DC0-5897EF3F16AB}"/>
              </a:ext>
            </a:extLst>
          </p:cNvPr>
          <p:cNvSpPr/>
          <p:nvPr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B87DE7-6A4B-4A0E-8622-C9BA93F0B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2225393"/>
            <a:ext cx="5110693" cy="7826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388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3799919-7F2B-44B7-BF0B-B0CE733AC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7755"/>
            <a:ext cx="10515600" cy="38992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23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460D6CB-9BA0-4BA9-9CF5-9D21E9F570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77755"/>
            <a:ext cx="5181600" cy="389920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B0DDB5D-8949-4E45-A7CD-0402580BB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77755"/>
            <a:ext cx="5181600" cy="389920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060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2C817C4-D92F-4269-B22D-5C2E52241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68513"/>
            <a:ext cx="5157787" cy="436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61514A7-2DEE-47E3-BCB4-FB81E9981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455C9D3-0938-4236-8E64-BBF582FCD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68511"/>
            <a:ext cx="5183188" cy="4365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7331E254-1410-4989-81DE-84B684ACC7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10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8ABD79-6AF5-4911-BEC2-A492F3EC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450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489A680-EBE7-45A3-B520-2C50F59C7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6148"/>
            <a:ext cx="3932237" cy="3702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2EEB9F-D255-46E9-AFBB-FCC4D93B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Graphic 15">
            <a:extLst>
              <a:ext uri="{FF2B5EF4-FFF2-40B4-BE49-F238E27FC236}">
                <a16:creationId xmlns:a16="http://schemas.microsoft.com/office/drawing/2014/main" id="{4F729341-632E-4151-9863-D40D91A16F84}"/>
              </a:ext>
            </a:extLst>
          </p:cNvPr>
          <p:cNvSpPr/>
          <p:nvPr userDrawn="1"/>
        </p:nvSpPr>
        <p:spPr>
          <a:xfrm>
            <a:off x="-11174" y="1947672"/>
            <a:ext cx="493776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4843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6" name="Graphic 4">
            <a:extLst>
              <a:ext uri="{FF2B5EF4-FFF2-40B4-BE49-F238E27FC236}">
                <a16:creationId xmlns:a16="http://schemas.microsoft.com/office/drawing/2014/main" id="{7D57D3C0-DF85-4866-AC4B-ED6A0F6963A5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FA387E18-8CE1-1648-81B1-6F1A0F183C30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4469CAF-CD13-4CCC-9569-14C8070A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807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D4C583-322D-4347-807F-F6D6AF885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0500"/>
            <a:ext cx="3932237" cy="37384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38DBAD-2265-4E62-AB5B-F66A60D53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9738" y="0"/>
            <a:ext cx="6103620" cy="6857999"/>
          </a:xfrm>
          <a:custGeom>
            <a:avLst/>
            <a:gdLst>
              <a:gd name="connsiteX0" fmla="*/ 3914141 w 6103620"/>
              <a:gd name="connsiteY0" fmla="*/ 914400 h 6857999"/>
              <a:gd name="connsiteX1" fmla="*/ 6103620 w 6103620"/>
              <a:gd name="connsiteY1" fmla="*/ 914400 h 6857999"/>
              <a:gd name="connsiteX2" fmla="*/ 6103620 w 6103620"/>
              <a:gd name="connsiteY2" fmla="*/ 914404 h 6857999"/>
              <a:gd name="connsiteX3" fmla="*/ 4339591 w 6103620"/>
              <a:gd name="connsiteY3" fmla="*/ 6857999 h 6857999"/>
              <a:gd name="connsiteX4" fmla="*/ 2150113 w 6103620"/>
              <a:gd name="connsiteY4" fmla="*/ 6857999 h 6857999"/>
              <a:gd name="connsiteX5" fmla="*/ 1769111 w 6103620"/>
              <a:gd name="connsiteY5" fmla="*/ 0 h 6857999"/>
              <a:gd name="connsiteX6" fmla="*/ 3958591 w 6103620"/>
              <a:gd name="connsiteY6" fmla="*/ 0 h 6857999"/>
              <a:gd name="connsiteX7" fmla="*/ 2189480 w 6103620"/>
              <a:gd name="connsiteY7" fmla="*/ 5943601 h 6857999"/>
              <a:gd name="connsiteX8" fmla="*/ 0 w 6103620"/>
              <a:gd name="connsiteY8" fmla="*/ 594360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3620" h="6857999">
                <a:moveTo>
                  <a:pt x="3914141" y="914400"/>
                </a:moveTo>
                <a:lnTo>
                  <a:pt x="6103620" y="914400"/>
                </a:lnTo>
                <a:lnTo>
                  <a:pt x="6103620" y="914404"/>
                </a:lnTo>
                <a:lnTo>
                  <a:pt x="4339591" y="6857999"/>
                </a:lnTo>
                <a:lnTo>
                  <a:pt x="2150113" y="6857999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681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D7B9076-7693-4C5F-8305-D5529FF80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EMPTY SLIDE</a:t>
            </a:r>
            <a:endParaRPr lang="ru-RU" dirty="0"/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26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61FE90B3-361E-4150-BE53-368ADEA27D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130966"/>
            <a:ext cx="12192000" cy="6602574"/>
          </a:xfrm>
          <a:custGeom>
            <a:avLst/>
            <a:gdLst>
              <a:gd name="connsiteX0" fmla="*/ 5864259 w 12192000"/>
              <a:gd name="connsiteY0" fmla="*/ 2895444 h 6602574"/>
              <a:gd name="connsiteX1" fmla="*/ 5864259 w 12192000"/>
              <a:gd name="connsiteY1" fmla="*/ 5383374 h 6602574"/>
              <a:gd name="connsiteX2" fmla="*/ 0 w 12192000"/>
              <a:gd name="connsiteY2" fmla="*/ 6602574 h 6602574"/>
              <a:gd name="connsiteX3" fmla="*/ 0 w 12192000"/>
              <a:gd name="connsiteY3" fmla="*/ 4114644 h 6602574"/>
              <a:gd name="connsiteX4" fmla="*/ 12192000 w 12192000"/>
              <a:gd name="connsiteY4" fmla="*/ 2726690 h 6602574"/>
              <a:gd name="connsiteX5" fmla="*/ 12192000 w 12192000"/>
              <a:gd name="connsiteY5" fmla="*/ 5214620 h 6602574"/>
              <a:gd name="connsiteX6" fmla="*/ 6104805 w 12192000"/>
              <a:gd name="connsiteY6" fmla="*/ 6470494 h 6602574"/>
              <a:gd name="connsiteX7" fmla="*/ 6104805 w 12192000"/>
              <a:gd name="connsiteY7" fmla="*/ 3982564 h 6602574"/>
              <a:gd name="connsiteX8" fmla="*/ 12192000 w 12192000"/>
              <a:gd name="connsiteY8" fmla="*/ 0 h 6602574"/>
              <a:gd name="connsiteX9" fmla="*/ 12192000 w 12192000"/>
              <a:gd name="connsiteY9" fmla="*/ 2487923 h 6602574"/>
              <a:gd name="connsiteX10" fmla="*/ 6104805 w 12192000"/>
              <a:gd name="connsiteY10" fmla="*/ 3742534 h 6602574"/>
              <a:gd name="connsiteX11" fmla="*/ 6104805 w 12192000"/>
              <a:gd name="connsiteY11" fmla="*/ 1255874 h 660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602574">
                <a:moveTo>
                  <a:pt x="5864259" y="2895444"/>
                </a:moveTo>
                <a:lnTo>
                  <a:pt x="5864259" y="5383374"/>
                </a:lnTo>
                <a:lnTo>
                  <a:pt x="0" y="6602574"/>
                </a:lnTo>
                <a:lnTo>
                  <a:pt x="0" y="4114644"/>
                </a:lnTo>
                <a:close/>
                <a:moveTo>
                  <a:pt x="12192000" y="2726690"/>
                </a:moveTo>
                <a:lnTo>
                  <a:pt x="12192000" y="5214620"/>
                </a:lnTo>
                <a:lnTo>
                  <a:pt x="6104805" y="6470494"/>
                </a:lnTo>
                <a:lnTo>
                  <a:pt x="6104805" y="3982564"/>
                </a:lnTo>
                <a:close/>
                <a:moveTo>
                  <a:pt x="12192000" y="0"/>
                </a:moveTo>
                <a:lnTo>
                  <a:pt x="12192000" y="2487923"/>
                </a:lnTo>
                <a:lnTo>
                  <a:pt x="6104805" y="3742534"/>
                </a:lnTo>
                <a:lnTo>
                  <a:pt x="6104805" y="125587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" y="1033272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Graphic 4">
            <a:extLst>
              <a:ext uri="{FF2B5EF4-FFF2-40B4-BE49-F238E27FC236}">
                <a16:creationId xmlns:a16="http://schemas.microsoft.com/office/drawing/2014/main" id="{2095D1D4-8CA3-4CA3-825D-088EDB51A8AE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2DB5E70B-ECC9-4800-9DC0-5897EF3F16AB}"/>
              </a:ext>
            </a:extLst>
          </p:cNvPr>
          <p:cNvSpPr/>
          <p:nvPr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18AF4189-33DF-9B46-9624-C722FCE07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5392"/>
            <a:ext cx="4421856" cy="749047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74209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2535" y="1998209"/>
            <a:ext cx="3103110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74209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</a:t>
            </a:r>
            <a:endParaRPr lang="ru-RU" dirty="0"/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7939" y="1998209"/>
            <a:ext cx="2243918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91988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3</a:t>
            </a:r>
            <a:endParaRPr lang="ru-RU" dirty="0"/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64052" y="2015988"/>
            <a:ext cx="2959116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0059" y="2927531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18684" y="2927531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3" y="2927531"/>
            <a:ext cx="2599197" cy="800100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76955" y="2925988"/>
            <a:ext cx="3726423" cy="800100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84133" y="5751926"/>
            <a:ext cx="9623735" cy="470478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94791" y="4893792"/>
            <a:ext cx="2599199" cy="615026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90713" y="4893792"/>
            <a:ext cx="3712665" cy="615026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20058" y="3800404"/>
            <a:ext cx="327355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3864572"/>
            <a:ext cx="259919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2599200" cy="896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B58C539-3FDE-4755-BEB4-C953AA292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741320"/>
            <a:ext cx="1050674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HOW TO USE THIS TEMPALTE</a:t>
            </a:r>
            <a:endParaRPr lang="ru-RU" dirty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8EDA54DA-ED01-4416-96BF-C8968F4684B4}"/>
              </a:ext>
            </a:extLst>
          </p:cNvPr>
          <p:cNvSpPr/>
          <p:nvPr userDrawn="1"/>
        </p:nvSpPr>
        <p:spPr>
          <a:xfrm>
            <a:off x="-11173" y="1610268"/>
            <a:ext cx="9252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D8367A5-C050-47FB-A1BD-54CD13DE3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19738" y="0"/>
            <a:ext cx="6103621" cy="6858000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4421856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3528AEE-54AB-4366-9576-BBA1CE5F3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2746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 LAYOUT 1</a:t>
            </a:r>
            <a:endParaRPr lang="ru-RU" dirty="0"/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A1867536-E941-4FED-8B68-2609143C2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5392"/>
            <a:ext cx="4421856" cy="749047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Graphic 4">
            <a:extLst>
              <a:ext uri="{FF2B5EF4-FFF2-40B4-BE49-F238E27FC236}">
                <a16:creationId xmlns:a16="http://schemas.microsoft.com/office/drawing/2014/main" id="{7D57D3C0-DF85-4866-AC4B-ED6A0F6963A5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FA387E18-8CE1-1648-81B1-6F1A0F183C30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2044CCF-605D-4D6E-A41D-D6AED53B22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04811"/>
            <a:ext cx="6108872" cy="5485128"/>
          </a:xfrm>
          <a:custGeom>
            <a:avLst/>
            <a:gdLst>
              <a:gd name="connsiteX0" fmla="*/ 0 w 6108872"/>
              <a:gd name="connsiteY0" fmla="*/ 2203471 h 5485128"/>
              <a:gd name="connsiteX1" fmla="*/ 6108872 w 6108872"/>
              <a:gd name="connsiteY1" fmla="*/ 3505695 h 5485128"/>
              <a:gd name="connsiteX2" fmla="*/ 6108872 w 6108872"/>
              <a:gd name="connsiteY2" fmla="*/ 5485128 h 5485128"/>
              <a:gd name="connsiteX3" fmla="*/ 0 w 6108872"/>
              <a:gd name="connsiteY3" fmla="*/ 4182903 h 5485128"/>
              <a:gd name="connsiteX4" fmla="*/ 0 w 6108872"/>
              <a:gd name="connsiteY4" fmla="*/ 0 h 5485128"/>
              <a:gd name="connsiteX5" fmla="*/ 6108872 w 6108872"/>
              <a:gd name="connsiteY5" fmla="*/ 1302225 h 5485128"/>
              <a:gd name="connsiteX6" fmla="*/ 6108872 w 6108872"/>
              <a:gd name="connsiteY6" fmla="*/ 3281657 h 5485128"/>
              <a:gd name="connsiteX7" fmla="*/ 0 w 6108872"/>
              <a:gd name="connsiteY7" fmla="*/ 1979432 h 548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8872" h="5485128">
                <a:moveTo>
                  <a:pt x="0" y="2203471"/>
                </a:moveTo>
                <a:lnTo>
                  <a:pt x="6108872" y="3505695"/>
                </a:lnTo>
                <a:lnTo>
                  <a:pt x="6108872" y="5485128"/>
                </a:lnTo>
                <a:lnTo>
                  <a:pt x="0" y="4182903"/>
                </a:lnTo>
                <a:close/>
                <a:moveTo>
                  <a:pt x="0" y="0"/>
                </a:moveTo>
                <a:lnTo>
                  <a:pt x="6108872" y="1302225"/>
                </a:lnTo>
                <a:lnTo>
                  <a:pt x="6108872" y="3281657"/>
                </a:lnTo>
                <a:lnTo>
                  <a:pt x="0" y="19794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7F180F3-53B1-4A31-82A4-E6F9B5D8D8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81205" y="3090572"/>
            <a:ext cx="4421857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D523330-9E96-4C6E-B5A4-6B543D365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1206" y="1046140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 LAYOUT 2</a:t>
            </a:r>
            <a:endParaRPr lang="ru-RU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A08F6B3-0ADA-4ECF-8D25-7DFE4A364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1206" y="2241515"/>
            <a:ext cx="4421856" cy="749047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Graphic 15">
            <a:extLst>
              <a:ext uri="{FF2B5EF4-FFF2-40B4-BE49-F238E27FC236}">
                <a16:creationId xmlns:a16="http://schemas.microsoft.com/office/drawing/2014/main" id="{5CCECBFE-3C2B-4492-BCDA-1EFEB5E3E092}"/>
              </a:ext>
            </a:extLst>
          </p:cNvPr>
          <p:cNvSpPr/>
          <p:nvPr userDrawn="1"/>
        </p:nvSpPr>
        <p:spPr>
          <a:xfrm flipH="1">
            <a:off x="6980920" y="1947672"/>
            <a:ext cx="5220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3441B044-38F8-49ED-845B-5D926C811447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031" y="2993041"/>
            <a:ext cx="4365625" cy="454353"/>
          </a:xfrm>
        </p:spPr>
        <p:txBody>
          <a:bodyPr>
            <a:noAutofit/>
          </a:bodyPr>
          <a:lstStyle>
            <a:lvl1pPr marL="0" indent="0">
              <a:buNone/>
              <a:defRPr sz="27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0" y="2993041"/>
            <a:ext cx="4365625" cy="454353"/>
          </a:xfrm>
        </p:spPr>
        <p:txBody>
          <a:bodyPr>
            <a:noAutofit/>
          </a:bodyPr>
          <a:lstStyle>
            <a:lvl1pPr marL="0" indent="0">
              <a:buNone/>
              <a:defRPr sz="27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4032" y="356341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7121" y="356341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845E736-FB54-4B3D-821B-60C0AB9E1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FF98BA6-47F6-4796-B970-98EE605E8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1992"/>
            <a:ext cx="10218713" cy="665713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5E78F6F2-1702-E74A-86B2-0C42A30F3378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-12700" y="-12700"/>
            <a:ext cx="12217400" cy="6883400"/>
            <a:chOff x="-12700" y="-12700"/>
            <a:chExt cx="12217400" cy="68834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542021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Chart Placeholder 18">
            <a:extLst>
              <a:ext uri="{FF2B5EF4-FFF2-40B4-BE49-F238E27FC236}">
                <a16:creationId xmlns:a16="http://schemas.microsoft.com/office/drawing/2014/main" id="{68B512F2-EA3E-483F-B5D4-29DFD6C37B3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096001" y="1246188"/>
            <a:ext cx="5170034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  <a:endParaRPr lang="ru-R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D58E79F-20BB-644D-8C49-25B57E347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317173"/>
            <a:ext cx="2825496" cy="1524185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EF8E92E6-C1C9-854A-93EE-FD201AF0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3198228"/>
            <a:ext cx="2825496" cy="215474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Graphic 15">
            <a:extLst>
              <a:ext uri="{FF2B5EF4-FFF2-40B4-BE49-F238E27FC236}">
                <a16:creationId xmlns:a16="http://schemas.microsoft.com/office/drawing/2014/main" id="{C1F625F0-F98F-D244-9020-86C86C287112}"/>
              </a:ext>
            </a:extLst>
          </p:cNvPr>
          <p:cNvSpPr/>
          <p:nvPr userDrawn="1"/>
        </p:nvSpPr>
        <p:spPr>
          <a:xfrm>
            <a:off x="-11173" y="2899869"/>
            <a:ext cx="2628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48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845E736-FB54-4B3D-821B-60C0AB9E1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317173"/>
            <a:ext cx="2825496" cy="1524185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TABLE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FF98BA6-47F6-4796-B970-98EE605E8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3198228"/>
            <a:ext cx="2825496" cy="215474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Graphic 15">
            <a:extLst>
              <a:ext uri="{FF2B5EF4-FFF2-40B4-BE49-F238E27FC236}">
                <a16:creationId xmlns:a16="http://schemas.microsoft.com/office/drawing/2014/main" id="{C8EF6174-FF5D-41C2-BF6B-9D6ECB281A1D}"/>
              </a:ext>
            </a:extLst>
          </p:cNvPr>
          <p:cNvSpPr/>
          <p:nvPr userDrawn="1"/>
        </p:nvSpPr>
        <p:spPr>
          <a:xfrm>
            <a:off x="-11173" y="2899869"/>
            <a:ext cx="2628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D45BCEDF-86BB-41E2-9F09-5D3014AD1C45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15791" y="1591499"/>
            <a:ext cx="6561138" cy="376106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table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377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694C388-14E9-4848-A715-72B7DC6AF5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701" y="0"/>
            <a:ext cx="12161519" cy="6858000"/>
          </a:xfrm>
          <a:custGeom>
            <a:avLst/>
            <a:gdLst>
              <a:gd name="connsiteX0" fmla="*/ 12161519 w 12161519"/>
              <a:gd name="connsiteY0" fmla="*/ 638810 h 6858000"/>
              <a:gd name="connsiteX1" fmla="*/ 12161519 w 12161519"/>
              <a:gd name="connsiteY1" fmla="*/ 1922780 h 6858000"/>
              <a:gd name="connsiteX2" fmla="*/ 9531350 w 12161519"/>
              <a:gd name="connsiteY2" fmla="*/ 6858000 h 6858000"/>
              <a:gd name="connsiteX3" fmla="*/ 8846819 w 12161519"/>
              <a:gd name="connsiteY3" fmla="*/ 6858000 h 6858000"/>
              <a:gd name="connsiteX4" fmla="*/ 10704830 w 12161519"/>
              <a:gd name="connsiteY4" fmla="*/ 0 h 6858000"/>
              <a:gd name="connsiteX5" fmla="*/ 12161519 w 12161519"/>
              <a:gd name="connsiteY5" fmla="*/ 0 h 6858000"/>
              <a:gd name="connsiteX6" fmla="*/ 12161519 w 12161519"/>
              <a:gd name="connsiteY6" fmla="*/ 234950 h 6858000"/>
              <a:gd name="connsiteX7" fmla="*/ 8632190 w 12161519"/>
              <a:gd name="connsiteY7" fmla="*/ 6858000 h 6858000"/>
              <a:gd name="connsiteX8" fmla="*/ 7049770 w 12161519"/>
              <a:gd name="connsiteY8" fmla="*/ 6858000 h 6858000"/>
              <a:gd name="connsiteX9" fmla="*/ 5320030 w 12161519"/>
              <a:gd name="connsiteY9" fmla="*/ 0 h 6858000"/>
              <a:gd name="connsiteX10" fmla="*/ 10476230 w 12161519"/>
              <a:gd name="connsiteY10" fmla="*/ 0 h 6858000"/>
              <a:gd name="connsiteX11" fmla="*/ 6822440 w 12161519"/>
              <a:gd name="connsiteY11" fmla="*/ 6858000 h 6858000"/>
              <a:gd name="connsiteX12" fmla="*/ 1664970 w 12161519"/>
              <a:gd name="connsiteY12" fmla="*/ 6858000 h 6858000"/>
              <a:gd name="connsiteX13" fmla="*/ 3529330 w 12161519"/>
              <a:gd name="connsiteY13" fmla="*/ 0 h 6858000"/>
              <a:gd name="connsiteX14" fmla="*/ 5111750 w 12161519"/>
              <a:gd name="connsiteY14" fmla="*/ 0 h 6858000"/>
              <a:gd name="connsiteX15" fmla="*/ 1456690 w 12161519"/>
              <a:gd name="connsiteY15" fmla="*/ 6858000 h 6858000"/>
              <a:gd name="connsiteX16" fmla="*/ 0 w 12161519"/>
              <a:gd name="connsiteY16" fmla="*/ 6858000 h 6858000"/>
              <a:gd name="connsiteX17" fmla="*/ 0 w 12161519"/>
              <a:gd name="connsiteY17" fmla="*/ 6623050 h 6858000"/>
              <a:gd name="connsiteX18" fmla="*/ 2630170 w 12161519"/>
              <a:gd name="connsiteY18" fmla="*/ 0 h 6858000"/>
              <a:gd name="connsiteX19" fmla="*/ 3314700 w 12161519"/>
              <a:gd name="connsiteY19" fmla="*/ 0 h 6858000"/>
              <a:gd name="connsiteX20" fmla="*/ 0 w 12161519"/>
              <a:gd name="connsiteY20" fmla="*/ 6219190 h 6858000"/>
              <a:gd name="connsiteX21" fmla="*/ 0 w 12161519"/>
              <a:gd name="connsiteY21" fmla="*/ 49352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61519" h="6858000">
                <a:moveTo>
                  <a:pt x="12161519" y="638810"/>
                </a:moveTo>
                <a:lnTo>
                  <a:pt x="12161519" y="1922780"/>
                </a:lnTo>
                <a:lnTo>
                  <a:pt x="9531350" y="6858000"/>
                </a:lnTo>
                <a:lnTo>
                  <a:pt x="8846819" y="6858000"/>
                </a:lnTo>
                <a:close/>
                <a:moveTo>
                  <a:pt x="10704830" y="0"/>
                </a:moveTo>
                <a:lnTo>
                  <a:pt x="12161519" y="0"/>
                </a:lnTo>
                <a:lnTo>
                  <a:pt x="12161519" y="234950"/>
                </a:lnTo>
                <a:lnTo>
                  <a:pt x="8632190" y="6858000"/>
                </a:lnTo>
                <a:lnTo>
                  <a:pt x="7049770" y="6858000"/>
                </a:lnTo>
                <a:close/>
                <a:moveTo>
                  <a:pt x="5320030" y="0"/>
                </a:moveTo>
                <a:lnTo>
                  <a:pt x="10476230" y="0"/>
                </a:lnTo>
                <a:lnTo>
                  <a:pt x="6822440" y="6858000"/>
                </a:lnTo>
                <a:lnTo>
                  <a:pt x="1664970" y="6858000"/>
                </a:lnTo>
                <a:close/>
                <a:moveTo>
                  <a:pt x="3529330" y="0"/>
                </a:moveTo>
                <a:lnTo>
                  <a:pt x="5111750" y="0"/>
                </a:lnTo>
                <a:lnTo>
                  <a:pt x="1456690" y="6858000"/>
                </a:lnTo>
                <a:lnTo>
                  <a:pt x="0" y="6858000"/>
                </a:lnTo>
                <a:lnTo>
                  <a:pt x="0" y="6623050"/>
                </a:lnTo>
                <a:close/>
                <a:moveTo>
                  <a:pt x="2630170" y="0"/>
                </a:moveTo>
                <a:lnTo>
                  <a:pt x="3314700" y="0"/>
                </a:lnTo>
                <a:lnTo>
                  <a:pt x="0" y="6219190"/>
                </a:lnTo>
                <a:lnTo>
                  <a:pt x="0" y="493522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FD7B55F-CFD3-4921-BB2A-B14EB4E36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10514998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IMAGE SLIDE</a:t>
            </a:r>
            <a:endParaRPr lang="ru-RU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32204AA-73EE-4F85-898B-E747C5ACC0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1880794"/>
            <a:ext cx="10518598" cy="78263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Graphic 4">
            <a:extLst>
              <a:ext uri="{FF2B5EF4-FFF2-40B4-BE49-F238E27FC236}">
                <a16:creationId xmlns:a16="http://schemas.microsoft.com/office/drawing/2014/main" id="{38541361-4795-490E-8165-B4A338F8231D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2E78DA-7F75-294B-AECF-F02F6C41615D}"/>
              </a:ext>
            </a:extLst>
          </p:cNvPr>
          <p:cNvSpPr txBox="1"/>
          <p:nvPr userDrawn="1"/>
        </p:nvSpPr>
        <p:spPr>
          <a:xfrm>
            <a:off x="327546" y="30025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F5D581-F5B0-4701-B187-0D4FAB4490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E5F41AB-E2B9-45DD-B1C7-9F4DBA4946B9}"/>
              </a:ext>
            </a:extLst>
          </p:cNvPr>
          <p:cNvSpPr/>
          <p:nvPr userDrawn="1"/>
        </p:nvSpPr>
        <p:spPr>
          <a:xfrm>
            <a:off x="2445759" y="-12700"/>
            <a:ext cx="7289800" cy="6883400"/>
          </a:xfrm>
          <a:custGeom>
            <a:avLst/>
            <a:gdLst>
              <a:gd name="connsiteX0" fmla="*/ 5063490 w 7289800"/>
              <a:gd name="connsiteY0" fmla="*/ 12700 h 6883400"/>
              <a:gd name="connsiteX1" fmla="*/ 2499360 w 7289800"/>
              <a:gd name="connsiteY1" fmla="*/ 6870700 h 6883400"/>
              <a:gd name="connsiteX2" fmla="*/ 4721860 w 7289800"/>
              <a:gd name="connsiteY2" fmla="*/ 6870700 h 6883400"/>
              <a:gd name="connsiteX3" fmla="*/ 7285990 w 7289800"/>
              <a:gd name="connsiteY3" fmla="*/ 12700 h 6883400"/>
              <a:gd name="connsiteX4" fmla="*/ 5063490 w 7289800"/>
              <a:gd name="connsiteY4" fmla="*/ 12700 h 6883400"/>
              <a:gd name="connsiteX5" fmla="*/ 12700 w 7289800"/>
              <a:gd name="connsiteY5" fmla="*/ 6870700 h 6883400"/>
              <a:gd name="connsiteX6" fmla="*/ 2235200 w 7289800"/>
              <a:gd name="connsiteY6" fmla="*/ 6870700 h 6883400"/>
              <a:gd name="connsiteX7" fmla="*/ 4799331 w 7289800"/>
              <a:gd name="connsiteY7" fmla="*/ 12700 h 6883400"/>
              <a:gd name="connsiteX8" fmla="*/ 2576830 w 7289800"/>
              <a:gd name="connsiteY8" fmla="*/ 12700 h 6883400"/>
              <a:gd name="connsiteX9" fmla="*/ 12700 w 7289800"/>
              <a:gd name="connsiteY9" fmla="*/ 68707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89800" h="6883400">
                <a:moveTo>
                  <a:pt x="5063490" y="12700"/>
                </a:moveTo>
                <a:lnTo>
                  <a:pt x="2499360" y="6870700"/>
                </a:lnTo>
                <a:lnTo>
                  <a:pt x="4721860" y="6870700"/>
                </a:lnTo>
                <a:lnTo>
                  <a:pt x="7285990" y="12700"/>
                </a:lnTo>
                <a:lnTo>
                  <a:pt x="5063490" y="12700"/>
                </a:lnTo>
                <a:close/>
                <a:moveTo>
                  <a:pt x="12700" y="6870700"/>
                </a:moveTo>
                <a:lnTo>
                  <a:pt x="2235200" y="6870700"/>
                </a:lnTo>
                <a:lnTo>
                  <a:pt x="4799331" y="12700"/>
                </a:lnTo>
                <a:lnTo>
                  <a:pt x="2576830" y="12700"/>
                </a:lnTo>
                <a:lnTo>
                  <a:pt x="12700" y="6870700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657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VIDEO SLIDE</a:t>
            </a:r>
            <a:endParaRPr lang="ru-RU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395984" y="1497770"/>
            <a:ext cx="9400032" cy="42153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media</a:t>
            </a:r>
            <a:endParaRPr lang="ru-RU" dirty="0"/>
          </a:p>
        </p:txBody>
      </p:sp>
      <p:sp>
        <p:nvSpPr>
          <p:cNvPr id="12" name="Graphic 4">
            <a:extLst>
              <a:ext uri="{FF2B5EF4-FFF2-40B4-BE49-F238E27FC236}">
                <a16:creationId xmlns:a16="http://schemas.microsoft.com/office/drawing/2014/main" id="{C7654E36-50FF-425E-B595-F3957610B5D8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002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002372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7" r:id="rId2"/>
    <p:sldLayoutId id="2147483678" r:id="rId3"/>
    <p:sldLayoutId id="2147483679" r:id="rId4"/>
    <p:sldLayoutId id="2147483681" r:id="rId5"/>
    <p:sldLayoutId id="2147483690" r:id="rId6"/>
    <p:sldLayoutId id="2147483691" r:id="rId7"/>
    <p:sldLayoutId id="2147483684" r:id="rId8"/>
    <p:sldLayoutId id="2147483685" r:id="rId9"/>
    <p:sldLayoutId id="2147483692" r:id="rId10"/>
    <p:sldLayoutId id="2147483693" r:id="rId11"/>
    <p:sldLayoutId id="2147483694" r:id="rId12"/>
    <p:sldLayoutId id="2147483697" r:id="rId13"/>
    <p:sldLayoutId id="2147483698" r:id="rId14"/>
    <p:sldLayoutId id="2147483699" r:id="rId15"/>
    <p:sldLayoutId id="2147483701" r:id="rId16"/>
    <p:sldLayoutId id="2147483700" r:id="rId17"/>
    <p:sldLayoutId id="2147483687" r:id="rId18"/>
    <p:sldLayoutId id="2147483696" r:id="rId19"/>
    <p:sldLayoutId id="2147483688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873751CF-C490-45B5-B248-BF86A59ECF2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/>
          <a:stretch/>
        </p:blipFill>
        <p:spPr>
          <a:xfrm>
            <a:off x="3036366" y="71934"/>
            <a:ext cx="9155634" cy="671413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6E9371-6E05-45E0-803B-4C39AC28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1" y="1096345"/>
            <a:ext cx="5581793" cy="1401926"/>
          </a:xfrm>
        </p:spPr>
        <p:txBody>
          <a:bodyPr/>
          <a:lstStyle/>
          <a:p>
            <a:r>
              <a:rPr lang="en-US" sz="6000" dirty="0"/>
              <a:t>Employment Services</a:t>
            </a:r>
            <a:endParaRPr lang="ru-RU" sz="6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0FE25-038A-4A14-B11A-432FECB7F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0021" y="3773555"/>
            <a:ext cx="4602079" cy="668366"/>
          </a:xfrm>
        </p:spPr>
        <p:txBody>
          <a:bodyPr/>
          <a:lstStyle/>
          <a:p>
            <a:r>
              <a:rPr lang="en-US" sz="3200" dirty="0"/>
              <a:t>Summer Street Industries</a:t>
            </a:r>
            <a:endParaRPr lang="ru-RU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A1A89-FE18-44C6-B3EE-49541CB850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January 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697A7-775B-4995-AFA7-E4B1B1C1C8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0506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000BFC-A8E4-4381-BBF3-D9AB1F37E1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10</a:t>
            </a:fld>
            <a:endParaRPr lang="ru-RU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1870A5B-D10E-4394-B98D-97E616D4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45096"/>
          </a:xfrm>
        </p:spPr>
        <p:txBody>
          <a:bodyPr/>
          <a:lstStyle/>
          <a:p>
            <a:pPr algn="ctr"/>
            <a:r>
              <a:rPr lang="en-US" dirty="0"/>
              <a:t>Catering</a:t>
            </a:r>
            <a:br>
              <a:rPr lang="en-US" dirty="0"/>
            </a:b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CA7C26E-E873-4FD1-88D0-7BDFDDBE2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6148"/>
            <a:ext cx="3932237" cy="3702840"/>
          </a:xfrm>
        </p:spPr>
        <p:txBody>
          <a:bodyPr/>
          <a:lstStyle/>
          <a:p>
            <a:r>
              <a:rPr lang="en-US" dirty="0"/>
              <a:t>Our </a:t>
            </a:r>
            <a:r>
              <a:rPr lang="en-US"/>
              <a:t>catering team </a:t>
            </a:r>
          </a:p>
        </p:txBody>
      </p:sp>
      <p:pic>
        <p:nvPicPr>
          <p:cNvPr id="7" name="Picture Placeholder 6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42A8482-E357-4400-A8BC-E8775B350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" b="230"/>
          <a:stretch/>
        </p:blipFill>
        <p:spPr>
          <a:xfrm>
            <a:off x="5183188" y="457201"/>
            <a:ext cx="6172200" cy="5403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9463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4EEF40-C19C-4E16-A3EE-6CBA6F9F59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11</a:t>
            </a:fld>
            <a:endParaRPr lang="ru-R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4B869E-6D1F-46F1-8988-39BB0F955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CA" dirty="0"/>
              <a:t>Michelin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72F9B8B-C2E8-477B-8345-C6991AC68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77755"/>
            <a:ext cx="5181600" cy="3899207"/>
          </a:xfrm>
        </p:spPr>
        <p:txBody>
          <a:bodyPr/>
          <a:lstStyle/>
          <a:p>
            <a:r>
              <a:rPr lang="en-US" dirty="0"/>
              <a:t>Our contract with Michelin provides employment for 10 employees with 2 more set to join the team this month</a:t>
            </a:r>
          </a:p>
          <a:p>
            <a:r>
              <a:rPr lang="en-US" dirty="0"/>
              <a:t>Our employees play a big role in the tire making process and we look forward to this contract providing more opportunities for those who would like to work in an industrial setting</a:t>
            </a:r>
          </a:p>
        </p:txBody>
      </p:sp>
      <p:pic>
        <p:nvPicPr>
          <p:cNvPr id="7" name="Picture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613C551-F7F5-4E36-82A7-1FC7E3A3CA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642" r="1" b="1"/>
          <a:stretch/>
        </p:blipFill>
        <p:spPr>
          <a:xfrm>
            <a:off x="6172202" y="2277755"/>
            <a:ext cx="5181600" cy="3899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7765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1BC339D-DE04-43D7-895D-6F35A0C9886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/>
          <a:stretch/>
        </p:blipFill>
        <p:spPr>
          <a:xfrm>
            <a:off x="271059" y="404810"/>
            <a:ext cx="6374670" cy="6281175"/>
          </a:xfrm>
          <a:custGeom>
            <a:avLst/>
            <a:gdLst>
              <a:gd name="connsiteX0" fmla="*/ 0 w 6108872"/>
              <a:gd name="connsiteY0" fmla="*/ 2203471 h 5485128"/>
              <a:gd name="connsiteX1" fmla="*/ 6108872 w 6108872"/>
              <a:gd name="connsiteY1" fmla="*/ 3505695 h 5485128"/>
              <a:gd name="connsiteX2" fmla="*/ 6108872 w 6108872"/>
              <a:gd name="connsiteY2" fmla="*/ 5485128 h 5485128"/>
              <a:gd name="connsiteX3" fmla="*/ 0 w 6108872"/>
              <a:gd name="connsiteY3" fmla="*/ 4182903 h 5485128"/>
              <a:gd name="connsiteX4" fmla="*/ 0 w 6108872"/>
              <a:gd name="connsiteY4" fmla="*/ 0 h 5485128"/>
              <a:gd name="connsiteX5" fmla="*/ 6108872 w 6108872"/>
              <a:gd name="connsiteY5" fmla="*/ 1302225 h 5485128"/>
              <a:gd name="connsiteX6" fmla="*/ 6108872 w 6108872"/>
              <a:gd name="connsiteY6" fmla="*/ 3281657 h 5485128"/>
              <a:gd name="connsiteX7" fmla="*/ 0 w 6108872"/>
              <a:gd name="connsiteY7" fmla="*/ 1979432 h 548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8872" h="5485128">
                <a:moveTo>
                  <a:pt x="0" y="2203471"/>
                </a:moveTo>
                <a:lnTo>
                  <a:pt x="6108872" y="3505695"/>
                </a:lnTo>
                <a:lnTo>
                  <a:pt x="6108872" y="5485128"/>
                </a:lnTo>
                <a:lnTo>
                  <a:pt x="0" y="4182903"/>
                </a:lnTo>
                <a:close/>
                <a:moveTo>
                  <a:pt x="0" y="0"/>
                </a:moveTo>
                <a:lnTo>
                  <a:pt x="6108872" y="1302225"/>
                </a:lnTo>
                <a:lnTo>
                  <a:pt x="6108872" y="3281657"/>
                </a:lnTo>
                <a:lnTo>
                  <a:pt x="0" y="1979432"/>
                </a:lnTo>
                <a:close/>
              </a:path>
            </a:pathLst>
          </a:custGeom>
          <a:noFill/>
        </p:spPr>
      </p:pic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891B90BE-7042-486E-959D-9DBA0AFB9C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12</a:t>
            </a:fld>
            <a:endParaRPr lang="ru-R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DD5728-34C3-4F97-A3A8-FAC1629E2F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81205" y="3090572"/>
            <a:ext cx="4421857" cy="25886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sz="1800" dirty="0"/>
              <a:t>The purpose of this project is to provide home services to Seniors in the County while increasing employment opportunities for those we support.</a:t>
            </a:r>
          </a:p>
          <a:p>
            <a:r>
              <a:rPr lang="en-CA" sz="1800" dirty="0"/>
              <a:t>The project has provided valuable training and employment opportunities for 12 individuals</a:t>
            </a:r>
          </a:p>
          <a:p>
            <a:pPr marL="0" indent="0">
              <a:buNone/>
            </a:pPr>
            <a:endParaRPr lang="en-CA" sz="1800" dirty="0"/>
          </a:p>
          <a:p>
            <a:pPr marL="0" indent="0">
              <a:buNone/>
            </a:pPr>
            <a:endParaRPr lang="en-CA" sz="1800" dirty="0"/>
          </a:p>
          <a:p>
            <a:endParaRPr lang="en-CA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6B370E-EF7A-40AD-9209-773B4921C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206" y="1046140"/>
            <a:ext cx="5056083" cy="78263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en-CA" sz="2800" dirty="0"/>
              <a:t>Home Services for Seniors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CADC1-CC1B-4FFB-8247-81662698C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81206" y="2241515"/>
            <a:ext cx="4421856" cy="749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CA" sz="1600" dirty="0"/>
              <a:t>We have partnered with Directions NS and the Pictou County Seniors Council for this pilot project</a:t>
            </a:r>
          </a:p>
          <a:p>
            <a:endParaRPr lang="en-CA" sz="1600" dirty="0"/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A6F19D70-FB68-4BA4-AA12-20CF1D2BFC2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30162" y="6002372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309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standing next to a pile of dirt&#10;&#10;Description automatically generated">
            <a:extLst>
              <a:ext uri="{FF2B5EF4-FFF2-40B4-BE49-F238E27FC236}">
                <a16:creationId xmlns:a16="http://schemas.microsoft.com/office/drawing/2014/main" id="{FCC64C28-FD2A-474B-89AD-11315B10846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723" b="1723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EA060-0506-4F6A-83B6-D6C3B14F1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CFC6A-C014-4B28-A7A6-95D98EA6A4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CA" sz="2000" dirty="0"/>
              <a:t>The various jobs completed include</a:t>
            </a:r>
            <a:r>
              <a:rPr lang="en-CA" dirty="0"/>
              <a:t>:</a:t>
            </a:r>
          </a:p>
          <a:p>
            <a:pPr lvl="1"/>
            <a:r>
              <a:rPr lang="en-CA" sz="1800" dirty="0"/>
              <a:t>Lawn Care</a:t>
            </a:r>
          </a:p>
          <a:p>
            <a:pPr lvl="1"/>
            <a:r>
              <a:rPr lang="en-CA" sz="1800" dirty="0"/>
              <a:t>Gardening</a:t>
            </a:r>
          </a:p>
          <a:p>
            <a:pPr lvl="1"/>
            <a:r>
              <a:rPr lang="en-CA" sz="1800" dirty="0"/>
              <a:t>Cleaning</a:t>
            </a:r>
          </a:p>
          <a:p>
            <a:pPr lvl="1"/>
            <a:r>
              <a:rPr lang="en-CA" sz="1800" dirty="0"/>
              <a:t>Pressure Washing</a:t>
            </a:r>
          </a:p>
          <a:p>
            <a:pPr lvl="1"/>
            <a:r>
              <a:rPr lang="en-CA" sz="1800" dirty="0"/>
              <a:t>Painting</a:t>
            </a:r>
          </a:p>
          <a:p>
            <a:pPr lvl="1"/>
            <a:r>
              <a:rPr lang="en-CA" sz="1800" dirty="0"/>
              <a:t>Wood Piling</a:t>
            </a:r>
          </a:p>
          <a:p>
            <a:pPr lvl="1"/>
            <a:r>
              <a:rPr lang="en-CA" sz="1800" dirty="0"/>
              <a:t>Leave Raking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F46FE1-0CC1-4820-8B9F-9F979B470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Home Services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1F6A9-B1F4-4FF2-9823-FA1D8ED569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To date 25 jobs have been completed and many jobs have resulted in continued service.</a:t>
            </a:r>
          </a:p>
        </p:txBody>
      </p:sp>
    </p:spTree>
    <p:extLst>
      <p:ext uri="{BB962C8B-B14F-4D97-AF65-F5344CB8AC3E}">
        <p14:creationId xmlns:p14="http://schemas.microsoft.com/office/powerpoint/2010/main" val="1737585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A28DA9-E655-45E0-B3D0-439A509D91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14</a:t>
            </a:fld>
            <a:endParaRPr lang="ru-RU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0510D452-7641-48E7-ACC5-3D8E703DC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200" dirty="0"/>
            </a:br>
            <a:r>
              <a:rPr lang="en-US" sz="3200" dirty="0"/>
              <a:t>Pressure Washing &amp; Lawn Care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9" name="Content Placeholder 8" descr="A picture containing outdoor, man, building, board&#10;&#10;Description automatically generated">
            <a:extLst>
              <a:ext uri="{FF2B5EF4-FFF2-40B4-BE49-F238E27FC236}">
                <a16:creationId xmlns:a16="http://schemas.microsoft.com/office/drawing/2014/main" id="{BB110EF0-DE2F-494D-A805-FE6FF2EFF4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3122" r="-1" b="34737"/>
          <a:stretch/>
        </p:blipFill>
        <p:spPr>
          <a:xfrm>
            <a:off x="838200" y="2277755"/>
            <a:ext cx="5181600" cy="3899207"/>
          </a:xfrm>
          <a:prstGeom prst="rect">
            <a:avLst/>
          </a:prstGeom>
          <a:noFill/>
        </p:spPr>
      </p:pic>
      <p:pic>
        <p:nvPicPr>
          <p:cNvPr id="7" name="Content Placeholder 6" descr="A picture containing outdoor, man, grass, person&#10;&#10;Description automatically generated">
            <a:extLst>
              <a:ext uri="{FF2B5EF4-FFF2-40B4-BE49-F238E27FC236}">
                <a16:creationId xmlns:a16="http://schemas.microsoft.com/office/drawing/2014/main" id="{9B304E4E-6F0E-4EB1-BDB4-E714AE15A9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0371" r="-1" b="37489"/>
          <a:stretch/>
        </p:blipFill>
        <p:spPr>
          <a:xfrm>
            <a:off x="6172200" y="2277755"/>
            <a:ext cx="5181600" cy="3899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4052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816818-3DC3-4C1E-9829-F9C1C27554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F7760C-A0D0-4287-8E14-FB03D0C51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Exterior Painting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EF69E-8EE9-4CA2-920C-7A4B82A01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Before: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746848F-245F-4882-95AA-15CFFCD94C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1039069" y="2670174"/>
            <a:ext cx="4714031" cy="350095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C3B4EC-2236-4434-BE9F-0890879C80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 dirty="0"/>
              <a:t>After: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B65B9C7-FCF7-4FE2-B6C7-EB47188ECDD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6494592" y="2670174"/>
            <a:ext cx="4568831" cy="3332198"/>
          </a:xfrm>
        </p:spPr>
      </p:pic>
    </p:spTree>
    <p:extLst>
      <p:ext uri="{BB962C8B-B14F-4D97-AF65-F5344CB8AC3E}">
        <p14:creationId xmlns:p14="http://schemas.microsoft.com/office/powerpoint/2010/main" val="798324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3DE36A-77D6-4A69-9E39-1400F0AB6A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16</a:t>
            </a:fld>
            <a:endParaRPr lang="ru-RU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2C94618E-4F2E-436E-8D2F-9C16333C2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45096"/>
          </a:xfrm>
        </p:spPr>
        <p:txBody>
          <a:bodyPr>
            <a:normAutofit/>
          </a:bodyPr>
          <a:lstStyle/>
          <a:p>
            <a:r>
              <a:rPr lang="en-US" sz="2000" dirty="0"/>
              <a:t>Employment in the Community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D6CAC84-DD09-41E2-94F7-453EA6ED4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6148"/>
            <a:ext cx="3932237" cy="3702840"/>
          </a:xfrm>
        </p:spPr>
        <p:txBody>
          <a:bodyPr>
            <a:normAutofit/>
          </a:bodyPr>
          <a:lstStyle/>
          <a:p>
            <a:r>
              <a:rPr lang="en-US" sz="2000" dirty="0"/>
              <a:t>We have relationships with over 50 inclusive employers throughout Pictou County that provide employment for our guys</a:t>
            </a:r>
          </a:p>
          <a:p>
            <a:endParaRPr lang="en-US" sz="2000" dirty="0"/>
          </a:p>
          <a:p>
            <a:r>
              <a:rPr lang="en-US" sz="2000" dirty="0"/>
              <a:t>Our team is always on the lookout for any new opportunities 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76C27A1-63E7-44D2-9A89-816769D3D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535386" y="457201"/>
            <a:ext cx="5435827" cy="5403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4323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A285FD-7105-4B02-BC7E-B20094DCF7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661771-AA90-4EF4-A115-E46A2E058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Sobeys Annual Christmas Party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9DF23-9616-452E-A206-1E8681CA0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CA" sz="2000" dirty="0"/>
              <a:t>We recently worked our third coat check at Sobeys annual Christmas party at the Wellness Center</a:t>
            </a:r>
          </a:p>
          <a:p>
            <a:r>
              <a:rPr lang="en-CA" sz="2000" dirty="0"/>
              <a:t>Employees earned $20/hr plus tips</a:t>
            </a:r>
          </a:p>
          <a:p>
            <a:r>
              <a:rPr lang="en-CA" sz="2000" dirty="0"/>
              <a:t>We are already booked in for next year.  A great partnership that we look forward to continuing.</a:t>
            </a:r>
          </a:p>
        </p:txBody>
      </p:sp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1C94A0A-F3AD-4F99-AD02-916935431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6013" y="1412875"/>
            <a:ext cx="5290457" cy="3702840"/>
          </a:xfrm>
        </p:spPr>
      </p:pic>
    </p:spTree>
    <p:extLst>
      <p:ext uri="{BB962C8B-B14F-4D97-AF65-F5344CB8AC3E}">
        <p14:creationId xmlns:p14="http://schemas.microsoft.com/office/powerpoint/2010/main" val="72001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E8CC2B-200C-4275-A8B2-661B86DD93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606918-C6E5-468B-B95B-429DABEC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2800" dirty="0"/>
              <a:t>William M Sobey Indoor Sports Complex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3C8F09-55F4-4593-B2E8-900E6CB88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CA" dirty="0"/>
              <a:t>Jeremy </a:t>
            </a:r>
          </a:p>
        </p:txBody>
      </p:sp>
      <p:pic>
        <p:nvPicPr>
          <p:cNvPr id="14" name="Content Placeholder 13" descr="A group of people in a room&#10;&#10;Description automatically generated">
            <a:extLst>
              <a:ext uri="{FF2B5EF4-FFF2-40B4-BE49-F238E27FC236}">
                <a16:creationId xmlns:a16="http://schemas.microsoft.com/office/drawing/2014/main" id="{5CC0AE76-9F11-4367-B773-BBA0360F57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61893" y="2505075"/>
            <a:ext cx="3130623" cy="3684588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C6AFD2-2667-4EDD-9BA3-CC3759AFD8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CA" dirty="0"/>
              <a:t>Jacob</a:t>
            </a:r>
          </a:p>
        </p:txBody>
      </p:sp>
      <p:pic>
        <p:nvPicPr>
          <p:cNvPr id="12" name="Content Placeholder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9C4CCB6-A53F-4041-9B19-8DCDE14AACF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83303" y="2505075"/>
            <a:ext cx="3760982" cy="3684588"/>
          </a:xfrm>
        </p:spPr>
      </p:pic>
    </p:spTree>
    <p:extLst>
      <p:ext uri="{BB962C8B-B14F-4D97-AF65-F5344CB8AC3E}">
        <p14:creationId xmlns:p14="http://schemas.microsoft.com/office/powerpoint/2010/main" val="1564779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47BA0C-1A40-4693-9680-9D70FE6772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C93F6D-17FF-47D1-8440-0CF2A72F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2000" dirty="0"/>
              <a:t>William M Sobey Sports Complex</a:t>
            </a:r>
            <a:br>
              <a:rPr lang="en-CA" sz="2000" dirty="0"/>
            </a:br>
            <a:br>
              <a:rPr lang="en-CA" sz="2000" dirty="0"/>
            </a:br>
            <a:endParaRPr lang="en-CA" sz="2000" dirty="0"/>
          </a:p>
        </p:txBody>
      </p:sp>
      <p:pic>
        <p:nvPicPr>
          <p:cNvPr id="7" name="Content Placeholder 6" descr="A person standing in front of a blue wall&#10;&#10;Description automatically generated">
            <a:extLst>
              <a:ext uri="{FF2B5EF4-FFF2-40B4-BE49-F238E27FC236}">
                <a16:creationId xmlns:a16="http://schemas.microsoft.com/office/drawing/2014/main" id="{B9628235-D76F-40D5-991D-069331F271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5072" y="2278063"/>
            <a:ext cx="3167856" cy="3898900"/>
          </a:xfrm>
        </p:spPr>
      </p:pic>
      <p:pic>
        <p:nvPicPr>
          <p:cNvPr id="11" name="Content Placeholder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CE7ABE9-C42B-4346-A5B3-AD942B7DD7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92686" y="2278063"/>
            <a:ext cx="3575564" cy="3898900"/>
          </a:xfrm>
        </p:spPr>
      </p:pic>
    </p:spTree>
    <p:extLst>
      <p:ext uri="{BB962C8B-B14F-4D97-AF65-F5344CB8AC3E}">
        <p14:creationId xmlns:p14="http://schemas.microsoft.com/office/powerpoint/2010/main" val="3437122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</a:t>
            </a:fld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Our Mission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77755"/>
            <a:ext cx="5181600" cy="38992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To create and facilitate opportunities for those with disabilities</a:t>
            </a:r>
            <a:endParaRPr lang="ru-RU" dirty="0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8E1357B-90EC-4F60-BE24-5671EC46D0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7717" r="2" b="35093"/>
          <a:stretch/>
        </p:blipFill>
        <p:spPr>
          <a:xfrm>
            <a:off x="6172200" y="1027906"/>
            <a:ext cx="5181600" cy="475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6630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938FD9-CF3F-49A0-A887-62099533C3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20</a:t>
            </a:fld>
            <a:endParaRPr lang="ru-RU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FF12199E-672C-4AE6-A723-DD4BFFD22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Entrepreneurs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1C17782F-9C77-48D3-A1F2-7DB30408D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77755"/>
            <a:ext cx="5181600" cy="3899207"/>
          </a:xfrm>
        </p:spPr>
        <p:txBody>
          <a:bodyPr/>
          <a:lstStyle/>
          <a:p>
            <a:r>
              <a:rPr lang="en-US" dirty="0"/>
              <a:t>We also do our best to support entrepreneurial endeavors </a:t>
            </a:r>
          </a:p>
          <a:p>
            <a:r>
              <a:rPr lang="en-US" dirty="0"/>
              <a:t>We will be securing a table at the Flea Market in the coming weeks to support these individuals and their ideas</a:t>
            </a:r>
          </a:p>
          <a:p>
            <a:pPr marL="0" indent="0">
              <a:buNone/>
            </a:pPr>
            <a:r>
              <a:rPr lang="en-US" dirty="0"/>
              <a:t>The products include fishing flies, cell phone holders, bookmarks, earrings, and cat beds</a:t>
            </a:r>
          </a:p>
        </p:txBody>
      </p:sp>
      <p:pic>
        <p:nvPicPr>
          <p:cNvPr id="7" name="Picture Placeholder 6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3BED8182-45B2-442B-80C3-858986BF03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526" r="2" b="36284"/>
          <a:stretch/>
        </p:blipFill>
        <p:spPr>
          <a:xfrm>
            <a:off x="6172200" y="2277755"/>
            <a:ext cx="5181600" cy="3899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3215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F432C0-3D7B-4491-8507-FEB0D871D3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E29B24-1D9D-488D-8C13-98D9C3FC8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000" dirty="0"/>
              <a:t>Homemade Dog Treats – Made right here at Summer Street and now sold in the following locations: Good Dog Works, </a:t>
            </a:r>
            <a:r>
              <a:rPr lang="en-CA" sz="2000" dirty="0" err="1"/>
              <a:t>Barkin</a:t>
            </a:r>
            <a:r>
              <a:rPr lang="en-CA" sz="2000" dirty="0"/>
              <a:t>’ Beauties, Hounds on the Hill, and right here at New Beginnings</a:t>
            </a:r>
          </a:p>
        </p:txBody>
      </p:sp>
      <p:pic>
        <p:nvPicPr>
          <p:cNvPr id="7" name="Content Placeholder 6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1CA04FD2-6023-4853-BF80-5EDCD5B9CB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02428" y="2278063"/>
            <a:ext cx="3253144" cy="3898900"/>
          </a:xfrm>
        </p:spPr>
      </p:pic>
      <p:pic>
        <p:nvPicPr>
          <p:cNvPr id="9" name="Content Placeholder 8" descr="A close up of a box&#10;&#10;Description automatically generated">
            <a:extLst>
              <a:ext uri="{FF2B5EF4-FFF2-40B4-BE49-F238E27FC236}">
                <a16:creationId xmlns:a16="http://schemas.microsoft.com/office/drawing/2014/main" id="{C765A48B-4A28-482F-A13A-1CAEA21216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1750" y="2759529"/>
            <a:ext cx="4762500" cy="2610984"/>
          </a:xfrm>
        </p:spPr>
      </p:pic>
    </p:spTree>
    <p:extLst>
      <p:ext uri="{BB962C8B-B14F-4D97-AF65-F5344CB8AC3E}">
        <p14:creationId xmlns:p14="http://schemas.microsoft.com/office/powerpoint/2010/main" val="4008831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49F4CB-BA74-4478-A133-96BD09F9CA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563887-A693-4D85-89FA-F4DA413D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000" dirty="0"/>
              <a:t>Giving back</a:t>
            </a:r>
            <a:br>
              <a:rPr lang="en-CA" sz="2000" dirty="0"/>
            </a:br>
            <a:endParaRPr lang="en-CA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E9D65-4939-4176-8B21-1E5CD58C0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/>
              <a:t>We also participate in some volunteering throughout the year: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Here is a picture of one of our participants working at the Salvation Army Kettle Drive</a:t>
            </a:r>
          </a:p>
        </p:txBody>
      </p:sp>
      <p:pic>
        <p:nvPicPr>
          <p:cNvPr id="7" name="Picture Placeholder 6" descr="A picture containing person, indoor, red, man&#10;&#10;Description automatically generated">
            <a:extLst>
              <a:ext uri="{FF2B5EF4-FFF2-40B4-BE49-F238E27FC236}">
                <a16:creationId xmlns:a16="http://schemas.microsoft.com/office/drawing/2014/main" id="{F86857BB-A9D5-4381-8367-FBBAC77FD2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31" b="2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3870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6E3E42-BD20-4379-871F-3E4B83D6838A}"/>
              </a:ext>
            </a:extLst>
          </p:cNvPr>
          <p:cNvSpPr>
            <a:spLocks noGrp="1"/>
          </p:cNvSpPr>
          <p:nvPr>
            <p:ph type="title"/>
          </p:nvPr>
        </p:nvSpPr>
        <p:spPr bwMode="grayWhite"/>
        <p:txBody>
          <a:bodyPr>
            <a:normAutofit/>
          </a:bodyPr>
          <a:lstStyle/>
          <a:p>
            <a:r>
              <a:rPr lang="en-US" sz="3200" dirty="0"/>
              <a:t>Gross Earnings 2019</a:t>
            </a:r>
            <a:endParaRPr lang="ru-RU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2E27BA-7F93-4365-B043-35F6517974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White"/>
        <p:txBody>
          <a:bodyPr>
            <a:normAutofit lnSpcReduction="10000"/>
          </a:bodyPr>
          <a:lstStyle/>
          <a:p>
            <a:r>
              <a:rPr lang="en-US" dirty="0"/>
              <a:t>In the past calendar year, employees averaged 3000 working hours/month earning an average of $36000 per month</a:t>
            </a:r>
          </a:p>
        </p:txBody>
      </p:sp>
      <p:graphicFrame>
        <p:nvGraphicFramePr>
          <p:cNvPr id="9" name="Chart Placeholder 8" descr="Chart">
            <a:extLst>
              <a:ext uri="{FF2B5EF4-FFF2-40B4-BE49-F238E27FC236}">
                <a16:creationId xmlns:a16="http://schemas.microsoft.com/office/drawing/2014/main" id="{E4A82FA3-75D7-47E3-8C96-674228A4BA6D}"/>
              </a:ext>
            </a:extLst>
          </p:cNvPr>
          <p:cNvGraphicFramePr>
            <a:graphicFrameLocks noGrp="1"/>
          </p:cNvGraphicFramePr>
          <p:nvPr>
            <p:ph type="chart" sz="quarter" idx="32"/>
            <p:extLst>
              <p:ext uri="{D42A27DB-BD31-4B8C-83A1-F6EECF244321}">
                <p14:modId xmlns:p14="http://schemas.microsoft.com/office/powerpoint/2010/main" val="3602273205"/>
              </p:ext>
            </p:extLst>
          </p:nvPr>
        </p:nvGraphicFramePr>
        <p:xfrm>
          <a:off x="5131558" y="1246188"/>
          <a:ext cx="6387152" cy="436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E1CCEE-5676-4586-8866-FA5BE5CA59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White"/>
        <p:txBody>
          <a:bodyPr/>
          <a:lstStyle/>
          <a:p>
            <a:fld id="{D495E168-DA5E-4888-8D8A-92B118324C14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948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40946D55-3A70-4E32-99AB-8D71063AAED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/>
          <a:srcRect/>
          <a:stretch/>
        </p:blipFill>
        <p:spPr>
          <a:xfrm>
            <a:off x="2805886" y="0"/>
            <a:ext cx="384690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10F751-9975-4653-9855-BA1C7499B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are looking forward to what 2020 brings</a:t>
            </a:r>
            <a:endParaRPr lang="ru-RU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BFE92-CA4F-4673-B4D5-7FFF88E819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Richard LaSalle</a:t>
            </a:r>
          </a:p>
          <a:p>
            <a:r>
              <a:rPr lang="en-US" sz="2000" dirty="0"/>
              <a:t>Manager of Employment Services</a:t>
            </a:r>
            <a:endParaRPr lang="ru-RU" sz="2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2606DA-F5C0-4FBD-930A-04C47E7F77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Phone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76F3E4-0E67-4891-8B94-6441620D8B7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902-921-3809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673424-1521-4ECB-BC19-D062786A9E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Email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9D6192-3994-44C6-93B4-D248EEE931D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richard@summerstreet.ca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4201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4F8CD9-0DA9-4E9A-A4AA-957D1DD244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3</a:t>
            </a:fld>
            <a:endParaRPr lang="ru-R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C33C42-9754-41B2-ABE8-BB3DF95A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80744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CA"/>
              <a:t>Strategic Plan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4339C45-9B7D-4B37-BE09-57951F765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0500"/>
            <a:ext cx="3932237" cy="3738488"/>
          </a:xfrm>
        </p:spPr>
        <p:txBody>
          <a:bodyPr>
            <a:normAutofit/>
          </a:bodyPr>
          <a:lstStyle/>
          <a:p>
            <a:r>
              <a:rPr lang="en-US" sz="2000" dirty="0"/>
              <a:t>The strategic plan that our department bases our daily resources into the most is to Increase stipends and earning potential for Summer Street Clients.</a:t>
            </a:r>
          </a:p>
          <a:p>
            <a:r>
              <a:rPr lang="en-US" sz="2000" dirty="0"/>
              <a:t>We feel that everyone deserves an opportunity to earn a competitive wage and our team is dedicated to help our participants reach their employment goals.</a:t>
            </a:r>
          </a:p>
        </p:txBody>
      </p:sp>
      <p:pic>
        <p:nvPicPr>
          <p:cNvPr id="8" name="Picture Placeholder 7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9160C03B-A0C0-4719-B5DE-12674487F2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-1" b="37078"/>
          <a:stretch/>
        </p:blipFill>
        <p:spPr>
          <a:xfrm>
            <a:off x="5487081" y="0"/>
            <a:ext cx="6103620" cy="6857989"/>
          </a:xfrm>
          <a:custGeom>
            <a:avLst/>
            <a:gdLst>
              <a:gd name="connsiteX0" fmla="*/ 3914141 w 6103620"/>
              <a:gd name="connsiteY0" fmla="*/ 914400 h 6857999"/>
              <a:gd name="connsiteX1" fmla="*/ 6103620 w 6103620"/>
              <a:gd name="connsiteY1" fmla="*/ 914400 h 6857999"/>
              <a:gd name="connsiteX2" fmla="*/ 6103620 w 6103620"/>
              <a:gd name="connsiteY2" fmla="*/ 914404 h 6857999"/>
              <a:gd name="connsiteX3" fmla="*/ 4339591 w 6103620"/>
              <a:gd name="connsiteY3" fmla="*/ 6857999 h 6857999"/>
              <a:gd name="connsiteX4" fmla="*/ 2150113 w 6103620"/>
              <a:gd name="connsiteY4" fmla="*/ 6857999 h 6857999"/>
              <a:gd name="connsiteX5" fmla="*/ 1769111 w 6103620"/>
              <a:gd name="connsiteY5" fmla="*/ 0 h 6857999"/>
              <a:gd name="connsiteX6" fmla="*/ 3958591 w 6103620"/>
              <a:gd name="connsiteY6" fmla="*/ 0 h 6857999"/>
              <a:gd name="connsiteX7" fmla="*/ 2189480 w 6103620"/>
              <a:gd name="connsiteY7" fmla="*/ 5943601 h 6857999"/>
              <a:gd name="connsiteX8" fmla="*/ 0 w 6103620"/>
              <a:gd name="connsiteY8" fmla="*/ 594360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3620" h="6857999">
                <a:moveTo>
                  <a:pt x="3914141" y="914400"/>
                </a:moveTo>
                <a:lnTo>
                  <a:pt x="6103620" y="914400"/>
                </a:lnTo>
                <a:lnTo>
                  <a:pt x="6103620" y="914404"/>
                </a:lnTo>
                <a:lnTo>
                  <a:pt x="4339591" y="6857999"/>
                </a:lnTo>
                <a:lnTo>
                  <a:pt x="2150113" y="6857999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07613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20937-8D4C-4000-BCD6-AC984F093F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4</a:t>
            </a:fld>
            <a:endParaRPr lang="ru-R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01CE71-FC76-4B08-B6CF-991940C3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Training</a:t>
            </a:r>
            <a:endParaRPr lang="ru-RU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E9B5A50-F85D-49E6-9C85-5973194705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98" b="42400"/>
          <a:stretch/>
        </p:blipFill>
        <p:spPr>
          <a:xfrm>
            <a:off x="838200" y="2277755"/>
            <a:ext cx="5181600" cy="3899207"/>
          </a:xfrm>
          <a:prstGeom prst="rect">
            <a:avLst/>
          </a:prstGeom>
          <a:noFill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AE43E3-E3DE-481E-9B87-7B1F8783A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77755"/>
            <a:ext cx="5181600" cy="389920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On site training is the first step for those interested in Community Employment </a:t>
            </a:r>
          </a:p>
          <a:p>
            <a:r>
              <a:rPr lang="en-CA" dirty="0"/>
              <a:t>This includes:</a:t>
            </a:r>
          </a:p>
          <a:p>
            <a:pPr lvl="1"/>
            <a:r>
              <a:rPr lang="en-CA" dirty="0"/>
              <a:t>Job Readiness</a:t>
            </a:r>
          </a:p>
          <a:p>
            <a:pPr lvl="1"/>
            <a:r>
              <a:rPr lang="en-CA" dirty="0"/>
              <a:t>Health &amp; Safety</a:t>
            </a:r>
          </a:p>
          <a:p>
            <a:pPr lvl="1"/>
            <a:r>
              <a:rPr lang="en-CA" dirty="0"/>
              <a:t>Catering Training</a:t>
            </a:r>
          </a:p>
          <a:p>
            <a:pPr lvl="1"/>
            <a:r>
              <a:rPr lang="en-CA" dirty="0"/>
              <a:t>Maintenance training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792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D519751-E686-4F24-9C8F-C439D8581B8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r="-1" b="37078"/>
          <a:stretch/>
        </p:blipFill>
        <p:spPr>
          <a:xfrm>
            <a:off x="5519738" y="10"/>
            <a:ext cx="6103621" cy="6857990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8DCF8F-466A-4FC0-91DF-33EF070ED3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5</a:t>
            </a:fld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09D92-7413-44EE-BC90-ECE50DA315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4421856" cy="25886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Here they will learn about the soft-skills necessary for obtaining and maintaining employment in the community.  Some of these soft skills include:</a:t>
            </a:r>
          </a:p>
          <a:p>
            <a:r>
              <a:rPr lang="en-US" sz="1600" dirty="0"/>
              <a:t>Interpersonal skills</a:t>
            </a:r>
          </a:p>
          <a:p>
            <a:r>
              <a:rPr lang="en-US" sz="1600" dirty="0"/>
              <a:t>Working as a team</a:t>
            </a:r>
          </a:p>
          <a:p>
            <a:r>
              <a:rPr lang="en-US" sz="1600" dirty="0"/>
              <a:t>Problem Solving</a:t>
            </a:r>
          </a:p>
          <a:p>
            <a:r>
              <a:rPr lang="en-US" sz="1600" dirty="0"/>
              <a:t>Time Management</a:t>
            </a:r>
          </a:p>
          <a:p>
            <a:r>
              <a:rPr lang="en-US" sz="1600" dirty="0"/>
              <a:t>Communication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B93806-769F-4C20-A684-CA4CB5BB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32" y="1032746"/>
            <a:ext cx="5056083" cy="7826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CA" dirty="0"/>
              <a:t>Job Readiness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292DFE-EBA3-4DB2-A2C7-1810115565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4032" y="2225392"/>
            <a:ext cx="4421856" cy="74904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CA" dirty="0"/>
              <a:t>This is the first step for participants whose goals are to work out in the community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714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BBA834D-9891-4B85-A329-D385640ABC9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/>
          <a:stretch/>
        </p:blipFill>
        <p:spPr>
          <a:xfrm>
            <a:off x="6168" y="404810"/>
            <a:ext cx="6096555" cy="5718403"/>
          </a:xfrm>
          <a:custGeom>
            <a:avLst/>
            <a:gdLst>
              <a:gd name="connsiteX0" fmla="*/ 0 w 6108872"/>
              <a:gd name="connsiteY0" fmla="*/ 2203471 h 5485128"/>
              <a:gd name="connsiteX1" fmla="*/ 6108872 w 6108872"/>
              <a:gd name="connsiteY1" fmla="*/ 3505695 h 5485128"/>
              <a:gd name="connsiteX2" fmla="*/ 6108872 w 6108872"/>
              <a:gd name="connsiteY2" fmla="*/ 5485128 h 5485128"/>
              <a:gd name="connsiteX3" fmla="*/ 0 w 6108872"/>
              <a:gd name="connsiteY3" fmla="*/ 4182903 h 5485128"/>
              <a:gd name="connsiteX4" fmla="*/ 0 w 6108872"/>
              <a:gd name="connsiteY4" fmla="*/ 0 h 5485128"/>
              <a:gd name="connsiteX5" fmla="*/ 6108872 w 6108872"/>
              <a:gd name="connsiteY5" fmla="*/ 1302225 h 5485128"/>
              <a:gd name="connsiteX6" fmla="*/ 6108872 w 6108872"/>
              <a:gd name="connsiteY6" fmla="*/ 3281657 h 5485128"/>
              <a:gd name="connsiteX7" fmla="*/ 0 w 6108872"/>
              <a:gd name="connsiteY7" fmla="*/ 1979432 h 548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8872" h="5485128">
                <a:moveTo>
                  <a:pt x="0" y="2203471"/>
                </a:moveTo>
                <a:lnTo>
                  <a:pt x="6108872" y="3505695"/>
                </a:lnTo>
                <a:lnTo>
                  <a:pt x="6108872" y="5485128"/>
                </a:lnTo>
                <a:lnTo>
                  <a:pt x="0" y="4182903"/>
                </a:lnTo>
                <a:close/>
                <a:moveTo>
                  <a:pt x="0" y="0"/>
                </a:moveTo>
                <a:lnTo>
                  <a:pt x="6108872" y="1302225"/>
                </a:lnTo>
                <a:lnTo>
                  <a:pt x="6108872" y="3281657"/>
                </a:lnTo>
                <a:lnTo>
                  <a:pt x="0" y="1979432"/>
                </a:lnTo>
                <a:close/>
              </a:path>
            </a:pathLst>
          </a:custGeom>
          <a:noFill/>
        </p:spPr>
      </p:pic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7442DF18-CCCB-433E-AD64-4032F37F98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6</a:t>
            </a:fld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4BA4B-DB5E-418C-8309-2ED941800B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White">
          <a:xfrm>
            <a:off x="6881205" y="2432958"/>
            <a:ext cx="4421857" cy="324625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/>
              <a:t>Topics include</a:t>
            </a:r>
          </a:p>
          <a:p>
            <a:r>
              <a:rPr lang="en-US" sz="2000" dirty="0"/>
              <a:t>Safety awareness</a:t>
            </a:r>
          </a:p>
          <a:p>
            <a:r>
              <a:rPr lang="en-US" sz="2000" dirty="0"/>
              <a:t>Proper lifting techniques</a:t>
            </a:r>
          </a:p>
          <a:p>
            <a:r>
              <a:rPr lang="en-US" sz="2000" dirty="0"/>
              <a:t>PPE (Personal Protective Equipment</a:t>
            </a:r>
          </a:p>
          <a:p>
            <a:r>
              <a:rPr lang="en-US" sz="2000" dirty="0"/>
              <a:t>WHMIS</a:t>
            </a:r>
          </a:p>
          <a:p>
            <a:r>
              <a:rPr lang="en-US" sz="2000" dirty="0"/>
              <a:t>First Aid</a:t>
            </a:r>
          </a:p>
          <a:p>
            <a:endParaRPr lang="ru-RU" sz="20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719E0E7-CFBA-48B5-AA1B-EA5B887F6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206" y="1046140"/>
            <a:ext cx="5056083" cy="7826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Health &amp; Safety</a:t>
            </a:r>
            <a:endParaRPr lang="ru-R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2D6EF90-B98E-4EA6-8AA1-185EE8D4BD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White">
          <a:xfrm>
            <a:off x="6881206" y="2241515"/>
            <a:ext cx="4421856" cy="74904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endParaRPr lang="en-US"/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D609542-DD6D-4EC5-B1B2-054C2BE79B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30162" y="6002372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60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9A1308-AD4D-492C-B931-EA94BBCF4B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42E07B-C167-48F8-AB6F-45BD78322261}"/>
              </a:ext>
            </a:extLst>
          </p:cNvPr>
          <p:cNvSpPr>
            <a:spLocks noGrp="1"/>
          </p:cNvSpPr>
          <p:nvPr>
            <p:ph type="title"/>
          </p:nvPr>
        </p:nvSpPr>
        <p:spPr bwMode="grayWhite"/>
        <p:txBody>
          <a:bodyPr>
            <a:normAutofit/>
          </a:bodyPr>
          <a:lstStyle/>
          <a:p>
            <a:r>
              <a:rPr lang="en-US" sz="2800" dirty="0"/>
              <a:t>Catering Training</a:t>
            </a:r>
            <a:endParaRPr lang="ru-RU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E478EB-C91D-4F65-ABE7-97357B17A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 bwMode="grayWhite"/>
        <p:txBody>
          <a:bodyPr>
            <a:normAutofit fontScale="92500" lnSpcReduction="10000"/>
          </a:bodyPr>
          <a:lstStyle/>
          <a:p>
            <a:r>
              <a:rPr lang="en-US" dirty="0"/>
              <a:t>Rotary and Gyro provide weekly training opportunities for those whose goals are to work on our catering team or in the food services industry.</a:t>
            </a:r>
          </a:p>
          <a:p>
            <a:r>
              <a:rPr lang="en-US" dirty="0"/>
              <a:t>Training includes: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Customer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Money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Food Prep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Table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Serving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Bartending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Dishwashing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Placeholder 8" descr="A person holding a bag&#10;&#10;Description automatically generated">
            <a:extLst>
              <a:ext uri="{FF2B5EF4-FFF2-40B4-BE49-F238E27FC236}">
                <a16:creationId xmlns:a16="http://schemas.microsoft.com/office/drawing/2014/main" id="{EAE33363-A29B-4832-9606-3E1813EA0C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676" b="106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9517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CEE1712F-10B7-44A0-8ED1-5933874A301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t="3811" b="22337"/>
          <a:stretch/>
        </p:blipFill>
        <p:spPr>
          <a:xfrm>
            <a:off x="20" y="404811"/>
            <a:ext cx="6108852" cy="5485128"/>
          </a:xfrm>
          <a:custGeom>
            <a:avLst/>
            <a:gdLst>
              <a:gd name="connsiteX0" fmla="*/ 0 w 6108872"/>
              <a:gd name="connsiteY0" fmla="*/ 2203471 h 5485128"/>
              <a:gd name="connsiteX1" fmla="*/ 6108872 w 6108872"/>
              <a:gd name="connsiteY1" fmla="*/ 3505695 h 5485128"/>
              <a:gd name="connsiteX2" fmla="*/ 6108872 w 6108872"/>
              <a:gd name="connsiteY2" fmla="*/ 5485128 h 5485128"/>
              <a:gd name="connsiteX3" fmla="*/ 0 w 6108872"/>
              <a:gd name="connsiteY3" fmla="*/ 4182903 h 5485128"/>
              <a:gd name="connsiteX4" fmla="*/ 0 w 6108872"/>
              <a:gd name="connsiteY4" fmla="*/ 0 h 5485128"/>
              <a:gd name="connsiteX5" fmla="*/ 6108872 w 6108872"/>
              <a:gd name="connsiteY5" fmla="*/ 1302225 h 5485128"/>
              <a:gd name="connsiteX6" fmla="*/ 6108872 w 6108872"/>
              <a:gd name="connsiteY6" fmla="*/ 3281657 h 5485128"/>
              <a:gd name="connsiteX7" fmla="*/ 0 w 6108872"/>
              <a:gd name="connsiteY7" fmla="*/ 1979432 h 548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8872" h="5485128">
                <a:moveTo>
                  <a:pt x="0" y="2203471"/>
                </a:moveTo>
                <a:lnTo>
                  <a:pt x="6108872" y="3505695"/>
                </a:lnTo>
                <a:lnTo>
                  <a:pt x="6108872" y="5485128"/>
                </a:lnTo>
                <a:lnTo>
                  <a:pt x="0" y="4182903"/>
                </a:lnTo>
                <a:close/>
                <a:moveTo>
                  <a:pt x="0" y="0"/>
                </a:moveTo>
                <a:lnTo>
                  <a:pt x="6108872" y="1302225"/>
                </a:lnTo>
                <a:lnTo>
                  <a:pt x="6108872" y="3281657"/>
                </a:lnTo>
                <a:lnTo>
                  <a:pt x="0" y="1979432"/>
                </a:lnTo>
                <a:close/>
              </a:path>
            </a:pathLst>
          </a:cu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53D04A-7D1E-45D0-9B0B-7BDFC553B4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8</a:t>
            </a:fld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4E4515-E409-46A3-BF8E-A723CC4A90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6881205" y="3090572"/>
            <a:ext cx="4421857" cy="25886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600" dirty="0"/>
              <a:t>Participants choose what meal is prepared each week</a:t>
            </a:r>
          </a:p>
          <a:p>
            <a:r>
              <a:rPr lang="en-US" sz="1600" dirty="0"/>
              <a:t>Chef Courtney takes the group around the store to gather ingredients then the group go upstairs to the kitchen to prepare themselves a different meal each week</a:t>
            </a:r>
          </a:p>
          <a:p>
            <a:r>
              <a:rPr lang="en-US" sz="1600" dirty="0"/>
              <a:t>This popular program benefits those who are interested in food services and anyone who is working towards independent living</a:t>
            </a:r>
            <a:endParaRPr lang="ru-RU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4FFE8E-5987-44EA-AF65-5CFA15DD76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81206" y="1046140"/>
            <a:ext cx="5056083" cy="78263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en-US" sz="2800" dirty="0"/>
              <a:t>Sobeys Cooking Program</a:t>
            </a:r>
            <a:endParaRPr lang="ru-RU" sz="2800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9151E50-609C-4792-AE77-768A43C4EE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81206" y="2241515"/>
            <a:ext cx="4421856" cy="749047"/>
          </a:xfrm>
        </p:spPr>
        <p:txBody>
          <a:bodyPr/>
          <a:lstStyle/>
          <a:p>
            <a:r>
              <a:rPr lang="en-US" dirty="0"/>
              <a:t>Chef Courtney runs this program at the East Side Sobeys</a:t>
            </a:r>
          </a:p>
        </p:txBody>
      </p:sp>
    </p:spTree>
    <p:extLst>
      <p:ext uri="{BB962C8B-B14F-4D97-AF65-F5344CB8AC3E}">
        <p14:creationId xmlns:p14="http://schemas.microsoft.com/office/powerpoint/2010/main" val="13557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E1B43-8C35-4B02-9B18-DBF506E434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9</a:t>
            </a:fld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44CB3-E48D-4956-8172-FB3C3D090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80744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CA"/>
              <a:t>Social Enterprises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0BE59-46FA-491B-8DAD-989CDC2F1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0500"/>
            <a:ext cx="3932237" cy="373848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CA" dirty="0"/>
              <a:t>Social Enterprises here at Summer Street provides employment opportunities for an average of 40-50 individuals each month</a:t>
            </a:r>
          </a:p>
          <a:p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These opportunities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Catering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Front Office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New Beginnings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Maintenance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Trophies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LEP Kitchen</a:t>
            </a:r>
          </a:p>
        </p:txBody>
      </p:sp>
      <p:pic>
        <p:nvPicPr>
          <p:cNvPr id="6" name="Picture Placeholder 5" descr="A person sitting at a desk&#10;&#10;Description automatically generated">
            <a:extLst>
              <a:ext uri="{FF2B5EF4-FFF2-40B4-BE49-F238E27FC236}">
                <a16:creationId xmlns:a16="http://schemas.microsoft.com/office/drawing/2014/main" id="{345924AA-655C-40B7-AD3E-2A595E4D0A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8488" b="18488"/>
          <a:stretch>
            <a:fillRect/>
          </a:stretch>
        </p:blipFill>
        <p:spPr>
          <a:xfrm>
            <a:off x="5519738" y="0"/>
            <a:ext cx="6103937" cy="6858000"/>
          </a:xfrm>
        </p:spPr>
      </p:pic>
    </p:spTree>
    <p:extLst>
      <p:ext uri="{BB962C8B-B14F-4D97-AF65-F5344CB8AC3E}">
        <p14:creationId xmlns:p14="http://schemas.microsoft.com/office/powerpoint/2010/main" val="3781367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5">
      <a:dk1>
        <a:sysClr val="windowText" lastClr="000000"/>
      </a:dk1>
      <a:lt1>
        <a:sysClr val="window" lastClr="FFFFFF"/>
      </a:lt1>
      <a:dk2>
        <a:srgbClr val="FFCD00"/>
      </a:dk2>
      <a:lt2>
        <a:srgbClr val="00AEDE"/>
      </a:lt2>
      <a:accent1>
        <a:srgbClr val="002E62"/>
      </a:accent1>
      <a:accent2>
        <a:srgbClr val="004CB9"/>
      </a:accent2>
      <a:accent3>
        <a:srgbClr val="FF9D00"/>
      </a:accent3>
      <a:accent4>
        <a:srgbClr val="57A773"/>
      </a:accent4>
      <a:accent5>
        <a:srgbClr val="D11149"/>
      </a:accent5>
      <a:accent6>
        <a:srgbClr val="00111F"/>
      </a:accent6>
      <a:hlink>
        <a:srgbClr val="FFFFFF"/>
      </a:hlink>
      <a:folHlink>
        <a:srgbClr val="FFFFFF"/>
      </a:folHlink>
    </a:clrScheme>
    <a:fontScheme name="Custom 22">
      <a:majorFont>
        <a:latin typeface="Verdana"/>
        <a:ea typeface=""/>
        <a:cs typeface=""/>
      </a:majorFont>
      <a:minorFont>
        <a:latin typeface="Lucida Gran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NBPL_GeneralDesign02_MO - v4" id="{6FF23145-4007-4574-94C2-B80E45F46FD9}" vid="{0FB396FC-CF2E-452A-9B17-DA6C73B135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C60F10E5006947BB8A2DF992E4C87B" ma:contentTypeVersion="11" ma:contentTypeDescription="Create a new document." ma:contentTypeScope="" ma:versionID="d72d06ad7ef45df3f912e8f2c0c273a4">
  <xsd:schema xmlns:xsd="http://www.w3.org/2001/XMLSchema" xmlns:xs="http://www.w3.org/2001/XMLSchema" xmlns:p="http://schemas.microsoft.com/office/2006/metadata/properties" xmlns:ns3="86e53cd3-e0a8-47b8-859e-4ccf9bc8248a" xmlns:ns4="42534aa0-518a-4c1a-97ec-7f2c86530295" targetNamespace="http://schemas.microsoft.com/office/2006/metadata/properties" ma:root="true" ma:fieldsID="8337eae6f6bd1a56fc8231455ae3349c" ns3:_="" ns4:_="">
    <xsd:import namespace="86e53cd3-e0a8-47b8-859e-4ccf9bc8248a"/>
    <xsd:import namespace="42534aa0-518a-4c1a-97ec-7f2c8653029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53cd3-e0a8-47b8-859e-4ccf9bc824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534aa0-518a-4c1a-97ec-7f2c8653029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5154C8-4BB5-43F2-9F6C-5E79271A0D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7A0EF5-23A9-4627-BC46-745B7DD804D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B9E7880-A7AA-4C38-B3EE-4D485F3709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e53cd3-e0a8-47b8-859e-4ccf9bc8248a"/>
    <ds:schemaRef ds:uri="42534aa0-518a-4c1a-97ec-7f2c865302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749</Words>
  <Application>Microsoft Office PowerPoint</Application>
  <PresentationFormat>Widescreen</PresentationFormat>
  <Paragraphs>136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Lucida Grande</vt:lpstr>
      <vt:lpstr>Verdana</vt:lpstr>
      <vt:lpstr>Wingdings</vt:lpstr>
      <vt:lpstr>Office Theme</vt:lpstr>
      <vt:lpstr>Employment Services</vt:lpstr>
      <vt:lpstr>Our Mission</vt:lpstr>
      <vt:lpstr>Strategic Plan</vt:lpstr>
      <vt:lpstr>Training</vt:lpstr>
      <vt:lpstr>Job Readiness</vt:lpstr>
      <vt:lpstr>Health &amp; Safety</vt:lpstr>
      <vt:lpstr>Catering Training</vt:lpstr>
      <vt:lpstr>Sobeys Cooking Program</vt:lpstr>
      <vt:lpstr>Social Enterprises</vt:lpstr>
      <vt:lpstr>Catering </vt:lpstr>
      <vt:lpstr>Michelin</vt:lpstr>
      <vt:lpstr>Home Services for Seniors </vt:lpstr>
      <vt:lpstr>Home Services</vt:lpstr>
      <vt:lpstr> Pressure Washing &amp; Lawn Care </vt:lpstr>
      <vt:lpstr>Exterior Painting</vt:lpstr>
      <vt:lpstr>Employment in the Community</vt:lpstr>
      <vt:lpstr>Sobeys Annual Christmas Party</vt:lpstr>
      <vt:lpstr>William M Sobey Indoor Sports Complex</vt:lpstr>
      <vt:lpstr>William M Sobey Sports Complex  </vt:lpstr>
      <vt:lpstr>Entrepreneurs</vt:lpstr>
      <vt:lpstr>Homemade Dog Treats – Made right here at Summer Street and now sold in the following locations: Good Dog Works, Barkin’ Beauties, Hounds on the Hill, and right here at New Beginnings</vt:lpstr>
      <vt:lpstr>Giving back </vt:lpstr>
      <vt:lpstr>Gross Earnings 2019</vt:lpstr>
      <vt:lpstr>We are looking forward to what 2020 brings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2020-01-17T18:38:25Z</dcterms:created>
  <dcterms:modified xsi:type="dcterms:W3CDTF">2020-01-28T13:52:53Z</dcterms:modified>
</cp:coreProperties>
</file>